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1" r:id="rId1"/>
  </p:sldMasterIdLst>
  <p:sldIdLst>
    <p:sldId id="256" r:id="rId2"/>
    <p:sldId id="304" r:id="rId3"/>
    <p:sldId id="334" r:id="rId4"/>
    <p:sldId id="305" r:id="rId5"/>
    <p:sldId id="309" r:id="rId6"/>
    <p:sldId id="312" r:id="rId7"/>
    <p:sldId id="355" r:id="rId8"/>
    <p:sldId id="310" r:id="rId9"/>
    <p:sldId id="362" r:id="rId10"/>
    <p:sldId id="311" r:id="rId11"/>
    <p:sldId id="387" r:id="rId12"/>
    <p:sldId id="380" r:id="rId13"/>
    <p:sldId id="388" r:id="rId14"/>
    <p:sldId id="382" r:id="rId15"/>
    <p:sldId id="389" r:id="rId16"/>
    <p:sldId id="390" r:id="rId17"/>
    <p:sldId id="313" r:id="rId18"/>
    <p:sldId id="359" r:id="rId19"/>
    <p:sldId id="393" r:id="rId20"/>
    <p:sldId id="365" r:id="rId21"/>
    <p:sldId id="315" r:id="rId22"/>
    <p:sldId id="368" r:id="rId23"/>
    <p:sldId id="366" r:id="rId24"/>
    <p:sldId id="370" r:id="rId25"/>
    <p:sldId id="327" r:id="rId26"/>
    <p:sldId id="324" r:id="rId27"/>
    <p:sldId id="386" r:id="rId28"/>
    <p:sldId id="378" r:id="rId29"/>
    <p:sldId id="392" r:id="rId30"/>
    <p:sldId id="342" r:id="rId31"/>
    <p:sldId id="269" r:id="rId32"/>
    <p:sldId id="272" r:id="rId33"/>
    <p:sldId id="351" r:id="rId34"/>
    <p:sldId id="352" r:id="rId35"/>
    <p:sldId id="331" r:id="rId36"/>
    <p:sldId id="332" r:id="rId37"/>
    <p:sldId id="344" r:id="rId38"/>
    <p:sldId id="343" r:id="rId39"/>
  </p:sldIdLst>
  <p:sldSz cx="12192000" cy="6858000"/>
  <p:notesSz cx="6735763" cy="9866313"/>
  <p:embeddedFontLst>
    <p:embeddedFont>
      <p:font typeface="Trebuchet MS" panose="020B0603020202020204" pitchFamily="34" charset="0"/>
      <p:regular r:id="rId40"/>
      <p:bold r:id="rId41"/>
      <p:italic r:id="rId42"/>
      <p:boldItalic r:id="rId43"/>
    </p:embeddedFont>
    <p:embeddedFont>
      <p:font typeface="Wingdings 2" panose="05020102010507070707" pitchFamily="18" charset="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Wingdings 3" panose="05040102010807070707" pitchFamily="18" charset="2"/>
      <p:regular r:id="rId4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226"/>
    <a:srgbClr val="EEF4E8"/>
    <a:srgbClr val="DBE9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2806183773489643E-2"/>
          <c:y val="1.3168331469587539E-2"/>
          <c:w val="0.95462070746911964"/>
          <c:h val="0.767187622478857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Sheet1!$R$21</c:f>
              <c:strCache>
                <c:ptCount val="1"/>
                <c:pt idx="0">
                  <c:v>ВСЕ сотрудники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Sheet1!$S$19:$AB$20</c:f>
              <c:strCache>
                <c:ptCount val="10"/>
                <c:pt idx="0">
                  <c:v>головное здание 2024</c:v>
                </c:pt>
                <c:pt idx="1">
                  <c:v>головное здание 2025</c:v>
                </c:pt>
                <c:pt idx="2">
                  <c:v>1 филиал 2024</c:v>
                </c:pt>
                <c:pt idx="3">
                  <c:v>1 филиал 2025</c:v>
                </c:pt>
                <c:pt idx="4">
                  <c:v>2 филиал 2024</c:v>
                </c:pt>
                <c:pt idx="5">
                  <c:v>2 филиал 2025</c:v>
                </c:pt>
                <c:pt idx="6">
                  <c:v>3 филиал 2024</c:v>
                </c:pt>
                <c:pt idx="7">
                  <c:v>3 филиал 2025</c:v>
                </c:pt>
                <c:pt idx="8">
                  <c:v>4 филиал 2024</c:v>
                </c:pt>
                <c:pt idx="9">
                  <c:v>4 филиал 2025</c:v>
                </c:pt>
              </c:strCache>
            </c:strRef>
          </c:cat>
          <c:val>
            <c:numRef>
              <c:f>Sheet1!$S$21:$AB$21</c:f>
              <c:numCache>
                <c:formatCode>General</c:formatCode>
                <c:ptCount val="10"/>
                <c:pt idx="0">
                  <c:v>83</c:v>
                </c:pt>
                <c:pt idx="1">
                  <c:v>97.2</c:v>
                </c:pt>
                <c:pt idx="2">
                  <c:v>84.6</c:v>
                </c:pt>
                <c:pt idx="3">
                  <c:v>94.4</c:v>
                </c:pt>
                <c:pt idx="4">
                  <c:v>89.3</c:v>
                </c:pt>
                <c:pt idx="5">
                  <c:v>90.4</c:v>
                </c:pt>
                <c:pt idx="6">
                  <c:v>87.7</c:v>
                </c:pt>
                <c:pt idx="7">
                  <c:v>94.5</c:v>
                </c:pt>
                <c:pt idx="8">
                  <c:v>85.1</c:v>
                </c:pt>
                <c:pt idx="9">
                  <c:v>80.599999999999994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C4-4441-ADC8-E6D0C28B76FA}"/>
            </c:ext>
          </c:extLst>
        </c:ser>
        <c:ser>
          <c:idx val="1"/>
          <c:order val="1"/>
          <c:tx>
            <c:strRef>
              <c:f>Sheet1!$R$22</c:f>
              <c:strCache>
                <c:ptCount val="1"/>
                <c:pt idx="0">
                  <c:v>Из них врачи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Sheet1!$S$19:$AB$20</c:f>
              <c:strCache>
                <c:ptCount val="10"/>
                <c:pt idx="0">
                  <c:v>головное здание 2024</c:v>
                </c:pt>
                <c:pt idx="1">
                  <c:v>головное здание 2025</c:v>
                </c:pt>
                <c:pt idx="2">
                  <c:v>1 филиал 2024</c:v>
                </c:pt>
                <c:pt idx="3">
                  <c:v>1 филиал 2025</c:v>
                </c:pt>
                <c:pt idx="4">
                  <c:v>2 филиал 2024</c:v>
                </c:pt>
                <c:pt idx="5">
                  <c:v>2 филиал 2025</c:v>
                </c:pt>
                <c:pt idx="6">
                  <c:v>3 филиал 2024</c:v>
                </c:pt>
                <c:pt idx="7">
                  <c:v>3 филиал 2025</c:v>
                </c:pt>
                <c:pt idx="8">
                  <c:v>4 филиал 2024</c:v>
                </c:pt>
                <c:pt idx="9">
                  <c:v>4 филиал 2025</c:v>
                </c:pt>
              </c:strCache>
            </c:strRef>
          </c:cat>
          <c:val>
            <c:numRef>
              <c:f>Sheet1!$S$22:$AB$22</c:f>
              <c:numCache>
                <c:formatCode>General</c:formatCode>
                <c:ptCount val="10"/>
                <c:pt idx="0">
                  <c:v>99.6</c:v>
                </c:pt>
                <c:pt idx="1">
                  <c:v>96.8</c:v>
                </c:pt>
                <c:pt idx="2">
                  <c:v>94.6</c:v>
                </c:pt>
                <c:pt idx="3">
                  <c:v>92.7</c:v>
                </c:pt>
                <c:pt idx="4">
                  <c:v>90.1</c:v>
                </c:pt>
                <c:pt idx="5">
                  <c:v>87.1</c:v>
                </c:pt>
                <c:pt idx="6">
                  <c:v>95</c:v>
                </c:pt>
                <c:pt idx="7">
                  <c:v>100</c:v>
                </c:pt>
                <c:pt idx="8">
                  <c:v>82</c:v>
                </c:pt>
                <c:pt idx="9">
                  <c:v>79.7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C4-4441-ADC8-E6D0C28B76FA}"/>
            </c:ext>
          </c:extLst>
        </c:ser>
        <c:ser>
          <c:idx val="2"/>
          <c:order val="2"/>
          <c:tx>
            <c:strRef>
              <c:f>Sheet1!$R$23</c:f>
              <c:strCache>
                <c:ptCount val="1"/>
                <c:pt idx="0">
                  <c:v>Из них средний медперсонал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Sheet1!$S$19:$AB$20</c:f>
              <c:strCache>
                <c:ptCount val="10"/>
                <c:pt idx="0">
                  <c:v>головное здание 2024</c:v>
                </c:pt>
                <c:pt idx="1">
                  <c:v>головное здание 2025</c:v>
                </c:pt>
                <c:pt idx="2">
                  <c:v>1 филиал 2024</c:v>
                </c:pt>
                <c:pt idx="3">
                  <c:v>1 филиал 2025</c:v>
                </c:pt>
                <c:pt idx="4">
                  <c:v>2 филиал 2024</c:v>
                </c:pt>
                <c:pt idx="5">
                  <c:v>2 филиал 2025</c:v>
                </c:pt>
                <c:pt idx="6">
                  <c:v>3 филиал 2024</c:v>
                </c:pt>
                <c:pt idx="7">
                  <c:v>3 филиал 2025</c:v>
                </c:pt>
                <c:pt idx="8">
                  <c:v>4 филиал 2024</c:v>
                </c:pt>
                <c:pt idx="9">
                  <c:v>4 филиал 2025</c:v>
                </c:pt>
              </c:strCache>
            </c:strRef>
          </c:cat>
          <c:val>
            <c:numRef>
              <c:f>Sheet1!$S$23:$AB$23</c:f>
              <c:numCache>
                <c:formatCode>General</c:formatCode>
                <c:ptCount val="10"/>
                <c:pt idx="0">
                  <c:v>74.400000000000006</c:v>
                </c:pt>
                <c:pt idx="1">
                  <c:v>100</c:v>
                </c:pt>
                <c:pt idx="2">
                  <c:v>83.1</c:v>
                </c:pt>
                <c:pt idx="3">
                  <c:v>96.3</c:v>
                </c:pt>
                <c:pt idx="4">
                  <c:v>89.8</c:v>
                </c:pt>
                <c:pt idx="5">
                  <c:v>92.7</c:v>
                </c:pt>
                <c:pt idx="6">
                  <c:v>83.5</c:v>
                </c:pt>
                <c:pt idx="7">
                  <c:v>89.1</c:v>
                </c:pt>
                <c:pt idx="8">
                  <c:v>83.6</c:v>
                </c:pt>
                <c:pt idx="9">
                  <c:v>79.3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C4-4441-ADC8-E6D0C28B76FA}"/>
            </c:ext>
          </c:extLst>
        </c:ser>
        <c:ser>
          <c:idx val="3"/>
          <c:order val="3"/>
          <c:tx>
            <c:strRef>
              <c:f>Sheet1!$R$24</c:f>
              <c:strCache>
                <c:ptCount val="1"/>
                <c:pt idx="0">
                  <c:v>Из них прочие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C3C4-4441-ADC8-E6D0C28B76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Sheet1!$S$19:$AB$20</c:f>
              <c:strCache>
                <c:ptCount val="10"/>
                <c:pt idx="0">
                  <c:v>головное здание 2024</c:v>
                </c:pt>
                <c:pt idx="1">
                  <c:v>головное здание 2025</c:v>
                </c:pt>
                <c:pt idx="2">
                  <c:v>1 филиал 2024</c:v>
                </c:pt>
                <c:pt idx="3">
                  <c:v>1 филиал 2025</c:v>
                </c:pt>
                <c:pt idx="4">
                  <c:v>2 филиал 2024</c:v>
                </c:pt>
                <c:pt idx="5">
                  <c:v>2 филиал 2025</c:v>
                </c:pt>
                <c:pt idx="6">
                  <c:v>3 филиал 2024</c:v>
                </c:pt>
                <c:pt idx="7">
                  <c:v>3 филиал 2025</c:v>
                </c:pt>
                <c:pt idx="8">
                  <c:v>4 филиал 2024</c:v>
                </c:pt>
                <c:pt idx="9">
                  <c:v>4 филиал 2025</c:v>
                </c:pt>
              </c:strCache>
            </c:strRef>
          </c:cat>
          <c:val>
            <c:numRef>
              <c:f>Sheet1!$S$24:$AB$24</c:f>
              <c:numCache>
                <c:formatCode>General</c:formatCode>
                <c:ptCount val="10"/>
                <c:pt idx="0">
                  <c:v>74.900000000000006</c:v>
                </c:pt>
                <c:pt idx="1">
                  <c:v>94.5</c:v>
                </c:pt>
                <c:pt idx="2">
                  <c:v>68</c:v>
                </c:pt>
                <c:pt idx="3">
                  <c:v>91.2</c:v>
                </c:pt>
                <c:pt idx="4">
                  <c:v>85.7</c:v>
                </c:pt>
                <c:pt idx="5">
                  <c:v>91.1</c:v>
                </c:pt>
                <c:pt idx="6">
                  <c:v>85.7</c:v>
                </c:pt>
                <c:pt idx="7">
                  <c:v>98.8</c:v>
                </c:pt>
                <c:pt idx="8">
                  <c:v>100</c:v>
                </c:pt>
                <c:pt idx="9">
                  <c:v>92.7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C4-4441-ADC8-E6D0C28B7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13172927"/>
        <c:axId val="1913166271"/>
      </c:barChart>
      <c:catAx>
        <c:axId val="1913172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13166271"/>
        <c:crosses val="autoZero"/>
        <c:auto val="1"/>
        <c:lblAlgn val="ctr"/>
        <c:lblOffset val="100"/>
        <c:noMultiLvlLbl val="0"/>
      </c:catAx>
      <c:valAx>
        <c:axId val="1913166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13172927"/>
        <c:crosses val="autoZero"/>
        <c:crossBetween val="between"/>
      </c:valAx>
      <c:spPr>
        <a:noFill/>
        <a:ln>
          <a:solidFill>
            <a:srgbClr val="00B050"/>
          </a:solidFill>
        </a:ln>
        <a:effectLst/>
      </c:spPr>
    </c:plotArea>
    <c:legend>
      <c:legendPos val="b"/>
      <c:layout>
        <c:manualLayout>
          <c:xMode val="edge"/>
          <c:yMode val="edge"/>
          <c:x val="0"/>
          <c:y val="0.92919935663561304"/>
          <c:w val="0.88232335209699564"/>
          <c:h val="5.5679000463373179E-2"/>
        </c:manualLayout>
      </c:layout>
      <c:overlay val="0"/>
      <c:spPr>
        <a:noFill/>
        <a:ln>
          <a:solidFill>
            <a:srgbClr val="00B05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9-E8DA-4928-A122-8E520AA7EB1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8-E8DA-4928-A122-8E520AA7EB1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E8DA-4928-A122-8E520AA7EB14}"/>
              </c:ext>
            </c:extLst>
          </c:dPt>
          <c:dPt>
            <c:idx val="13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6-E8DA-4928-A122-8E520AA7EB14}"/>
              </c:ext>
            </c:extLst>
          </c:dPt>
          <c:dPt>
            <c:idx val="14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E8DA-4928-A122-8E520AA7EB14}"/>
              </c:ext>
            </c:extLst>
          </c:dPt>
          <c:dPt>
            <c:idx val="15"/>
            <c:invertIfNegative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4-E8DA-4928-A122-8E520AA7EB14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8DA-4928-A122-8E520AA7EB14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E8DA-4928-A122-8E520AA7EB14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E8DA-4928-A122-8E520AA7EB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Sheet1!$A$82:$A$101</c:f>
              <c:strCache>
                <c:ptCount val="20"/>
                <c:pt idx="0">
                  <c:v>из них дорсопатии</c:v>
                </c:pt>
                <c:pt idx="2">
                  <c:v>ЗАБОЛЕВАНИЯ ОПОРНО-ДВИГАТЕЛЬНОГО АППАРАТА</c:v>
                </c:pt>
                <c:pt idx="5">
                  <c:v>из них сахарный диабет</c:v>
                </c:pt>
                <c:pt idx="6">
                  <c:v>из них заболевания щитовидной железы</c:v>
                </c:pt>
                <c:pt idx="7">
                  <c:v>из них ожирение</c:v>
                </c:pt>
                <c:pt idx="8">
                  <c:v>ЗАБОЛЕВАНИЯ ЭНДОКРИННОЙ СИСТЕМЫ</c:v>
                </c:pt>
                <c:pt idx="10">
                  <c:v>из них миопия</c:v>
                </c:pt>
                <c:pt idx="11">
                  <c:v>ЗАБОЛЕВАНИЯ ОРГАНОВ ЗРЕНИЯ</c:v>
                </c:pt>
                <c:pt idx="13">
                  <c:v>из них бронхиальная астма</c:v>
                </c:pt>
                <c:pt idx="14">
                  <c:v>из них аллергический ринит</c:v>
                </c:pt>
                <c:pt idx="15">
                  <c:v>РЕСПИРАТОРНЫЕ БОЛЕЗНИ ОРГАНОВ ДЫХАНИЯ</c:v>
                </c:pt>
                <c:pt idx="17">
                  <c:v>из них эпилепсия</c:v>
                </c:pt>
                <c:pt idx="18">
                  <c:v>из них детский церебральный паралич</c:v>
                </c:pt>
                <c:pt idx="19">
                  <c:v>ЗАБОЛЕВАНИЯ НЕВНОЙ СИСТЕМЫ</c:v>
                </c:pt>
              </c:strCache>
            </c:strRef>
          </c:cat>
          <c:val>
            <c:numRef>
              <c:f>Sheet1!$B$82:$B$101</c:f>
              <c:numCache>
                <c:formatCode>General</c:formatCode>
                <c:ptCount val="20"/>
                <c:pt idx="0">
                  <c:v>457</c:v>
                </c:pt>
                <c:pt idx="2">
                  <c:v>601</c:v>
                </c:pt>
                <c:pt idx="5">
                  <c:v>114</c:v>
                </c:pt>
                <c:pt idx="6">
                  <c:v>47</c:v>
                </c:pt>
                <c:pt idx="7">
                  <c:v>288</c:v>
                </c:pt>
                <c:pt idx="8">
                  <c:v>1168</c:v>
                </c:pt>
                <c:pt idx="10">
                  <c:v>279</c:v>
                </c:pt>
                <c:pt idx="11">
                  <c:v>774</c:v>
                </c:pt>
                <c:pt idx="13">
                  <c:v>619</c:v>
                </c:pt>
                <c:pt idx="14">
                  <c:v>129</c:v>
                </c:pt>
                <c:pt idx="15">
                  <c:v>1250</c:v>
                </c:pt>
                <c:pt idx="17">
                  <c:v>150</c:v>
                </c:pt>
                <c:pt idx="18">
                  <c:v>192</c:v>
                </c:pt>
                <c:pt idx="19">
                  <c:v>760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DA-4928-A122-8E520AA7E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510016"/>
        <c:axId val="151610880"/>
      </c:barChart>
      <c:catAx>
        <c:axId val="1515100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51610880"/>
        <c:crosses val="autoZero"/>
        <c:auto val="1"/>
        <c:lblAlgn val="ctr"/>
        <c:lblOffset val="100"/>
        <c:noMultiLvlLbl val="0"/>
      </c:catAx>
      <c:valAx>
        <c:axId val="1516108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51510016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00B050"/>
      </a:solidFill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Sheet1!$B$136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0070C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Sheet1!$A$137:$A$140</c:f>
              <c:strCache>
                <c:ptCount val="4"/>
                <c:pt idx="0">
                  <c:v>болезни нервной системы</c:v>
                </c:pt>
                <c:pt idx="1">
                  <c:v>врожденные аномалии развития</c:v>
                </c:pt>
                <c:pt idx="2">
                  <c:v>эндокринные заболевания</c:v>
                </c:pt>
                <c:pt idx="3">
                  <c:v>новообразования</c:v>
                </c:pt>
              </c:strCache>
            </c:strRef>
          </c:cat>
          <c:val>
            <c:numRef>
              <c:f>Sheet1!$B$137:$B$140</c:f>
              <c:numCache>
                <c:formatCode>General</c:formatCode>
                <c:ptCount val="4"/>
                <c:pt idx="0">
                  <c:v>26.5</c:v>
                </c:pt>
                <c:pt idx="1">
                  <c:v>22.9</c:v>
                </c:pt>
                <c:pt idx="2">
                  <c:v>15.7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9B-42A9-A0DD-AB4134F7BD75}"/>
            </c:ext>
          </c:extLst>
        </c:ser>
        <c:ser>
          <c:idx val="1"/>
          <c:order val="1"/>
          <c:tx>
            <c:strRef>
              <c:f>Sheet1!$C$136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Sheet1!$A$137:$A$140</c:f>
              <c:strCache>
                <c:ptCount val="4"/>
                <c:pt idx="0">
                  <c:v>болезни нервной системы</c:v>
                </c:pt>
                <c:pt idx="1">
                  <c:v>врожденные аномалии развития</c:v>
                </c:pt>
                <c:pt idx="2">
                  <c:v>эндокринные заболевания</c:v>
                </c:pt>
                <c:pt idx="3">
                  <c:v>новообразования</c:v>
                </c:pt>
              </c:strCache>
            </c:strRef>
          </c:cat>
          <c:val>
            <c:numRef>
              <c:f>Sheet1!$C$137:$C$140</c:f>
              <c:numCache>
                <c:formatCode>General</c:formatCode>
                <c:ptCount val="4"/>
                <c:pt idx="0">
                  <c:v>26.5</c:v>
                </c:pt>
                <c:pt idx="1">
                  <c:v>24.2</c:v>
                </c:pt>
                <c:pt idx="2">
                  <c:v>16.100000000000001</c:v>
                </c:pt>
                <c:pt idx="3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9B-42A9-A0DD-AB4134F7B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690240"/>
        <c:axId val="151912832"/>
      </c:barChart>
      <c:catAx>
        <c:axId val="15169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51912832"/>
        <c:crosses val="autoZero"/>
        <c:auto val="1"/>
        <c:lblAlgn val="ctr"/>
        <c:lblOffset val="100"/>
        <c:noMultiLvlLbl val="0"/>
      </c:catAx>
      <c:valAx>
        <c:axId val="151912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69024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 b="1"/>
            </a:pPr>
            <a:endParaRPr lang="ru-RU"/>
          </a:p>
        </c:txPr>
      </c:legendEntry>
      <c:layout>
        <c:manualLayout>
          <c:xMode val="edge"/>
          <c:yMode val="edge"/>
          <c:x val="0.5824214937722878"/>
          <c:y val="1.801458490291067E-2"/>
          <c:w val="0.28520912151595235"/>
          <c:h val="0.23148139088538838"/>
        </c:manualLayout>
      </c:layout>
      <c:overlay val="0"/>
      <c:spPr>
        <a:ln>
          <a:solidFill>
            <a:srgbClr val="00B050"/>
          </a:solidFill>
        </a:ln>
      </c:spPr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spPr>
    <a:ln>
      <a:solidFill>
        <a:srgbClr val="00B050"/>
      </a:solidFill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>
                <a:solidFill>
                  <a:schemeClr val="tx1"/>
                </a:solidFill>
              </a:rPr>
              <a:t>ГБУЗ №ДГП №7 ДЗМ»</a:t>
            </a:r>
            <a:endParaRPr lang="ru-RU" sz="16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solidFill>
            <a:srgbClr val="00B05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Sheet1!$A$115</c:f>
              <c:strCache>
                <c:ptCount val="1"/>
                <c:pt idx="0">
                  <c:v>РЕЦЕПТЫ ВСЕГО ГБУЗ "ДГП №7 ДЗМ"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Sheet1!$B$114:$C$114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Sheet1!$B$115:$C$115</c:f>
              <c:numCache>
                <c:formatCode>General</c:formatCode>
                <c:ptCount val="2"/>
                <c:pt idx="0">
                  <c:v>10824</c:v>
                </c:pt>
                <c:pt idx="1">
                  <c:v>12635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37-492E-BDF8-9B1191746F6E}"/>
            </c:ext>
          </c:extLst>
        </c:ser>
        <c:ser>
          <c:idx val="1"/>
          <c:order val="1"/>
          <c:tx>
            <c:strRef>
              <c:f>Sheet1!$A$116</c:f>
              <c:strCache>
                <c:ptCount val="1"/>
                <c:pt idx="0">
                  <c:v>РЕЦЕПТЫ ДЕТЯМ ИНВАЛИДАМ ГБУЗ "ДГП №7 ДЗМ"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Sheet1!$B$114:$C$114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Sheet1!$B$116:$C$116</c:f>
              <c:numCache>
                <c:formatCode>General</c:formatCode>
                <c:ptCount val="2"/>
                <c:pt idx="0">
                  <c:v>3586</c:v>
                </c:pt>
                <c:pt idx="1">
                  <c:v>1607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37-492E-BDF8-9B1191746F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40223280"/>
        <c:axId val="840223696"/>
      </c:barChart>
      <c:catAx>
        <c:axId val="84022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0223696"/>
        <c:crosses val="autoZero"/>
        <c:auto val="1"/>
        <c:lblAlgn val="ctr"/>
        <c:lblOffset val="100"/>
        <c:noMultiLvlLbl val="0"/>
      </c:catAx>
      <c:valAx>
        <c:axId val="84022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0223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2854370356537865"/>
          <c:w val="1"/>
          <c:h val="0.1714562964346214"/>
        </c:manualLayout>
      </c:layout>
      <c:overlay val="0"/>
      <c:spPr>
        <a:noFill/>
        <a:ln>
          <a:solidFill>
            <a:srgbClr val="00B05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ГБУЗ "ДГП №7 ДЗМ"ПЕРОВО</a:t>
            </a:r>
            <a:endParaRPr lang="ru-RU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solidFill>
            <a:srgbClr val="00B05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Sheet1!$A$146</c:f>
              <c:strCache>
                <c:ptCount val="1"/>
                <c:pt idx="0">
                  <c:v>РЕЦЕПТЫ ВСЕГО ГБУЗ "ДГП №7 ДЗМ"ПЕРОВО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Sheet1!$B$143:$C$143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Sheet1!$B$146:$C$146</c:f>
              <c:numCache>
                <c:formatCode>General</c:formatCode>
                <c:ptCount val="2"/>
                <c:pt idx="0">
                  <c:v>3906</c:v>
                </c:pt>
                <c:pt idx="1">
                  <c:v>5030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F-47AA-BBC0-225EED5C4EA9}"/>
            </c:ext>
          </c:extLst>
        </c:ser>
        <c:ser>
          <c:idx val="1"/>
          <c:order val="1"/>
          <c:tx>
            <c:strRef>
              <c:f>Sheet1!$A$147</c:f>
              <c:strCache>
                <c:ptCount val="1"/>
                <c:pt idx="0">
                  <c:v>РЕЦЕПТЫ ДЕТЯМ ИНВАЛИДАМ ГБУЗ "ДГП №7 ДЗМ" ПЕРОВО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Sheet1!$B$143:$C$143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Sheet1!$B$147:$C$147</c:f>
              <c:numCache>
                <c:formatCode>General</c:formatCode>
                <c:ptCount val="2"/>
                <c:pt idx="0">
                  <c:v>335</c:v>
                </c:pt>
                <c:pt idx="1">
                  <c:v>3054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2F-47AA-BBC0-225EED5C4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060208"/>
        <c:axId val="91054384"/>
      </c:barChart>
      <c:catAx>
        <c:axId val="9106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054384"/>
        <c:crosses val="autoZero"/>
        <c:auto val="1"/>
        <c:lblAlgn val="ctr"/>
        <c:lblOffset val="100"/>
        <c:noMultiLvlLbl val="0"/>
      </c:catAx>
      <c:valAx>
        <c:axId val="9105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06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729922691776598E-4"/>
          <c:y val="0.82942110265686664"/>
          <c:w val="0.99854540154616445"/>
          <c:h val="0.15477902573264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48979196354797E-2"/>
          <c:y val="1.5245503682658628E-2"/>
          <c:w val="0.95905102080364524"/>
          <c:h val="0.75469596986786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Sheet1!$B$143</c:f>
              <c:strCache>
                <c:ptCount val="1"/>
                <c:pt idx="0">
                  <c:v>ФИЛИАЛ №3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Sheet1!$A$144:$A$147</c:f>
              <c:strCache>
                <c:ptCount val="4"/>
                <c:pt idx="0">
                  <c:v>Сотрудников ВСЕГО</c:v>
                </c:pt>
                <c:pt idx="1">
                  <c:v>из них врачи</c:v>
                </c:pt>
                <c:pt idx="2">
                  <c:v>из них средний медперсонал</c:v>
                </c:pt>
                <c:pt idx="3">
                  <c:v>из них прочие</c:v>
                </c:pt>
              </c:strCache>
            </c:strRef>
          </c:cat>
          <c:val>
            <c:numRef>
              <c:f>Sheet1!$B$144:$B$147</c:f>
              <c:numCache>
                <c:formatCode>General</c:formatCode>
                <c:ptCount val="4"/>
                <c:pt idx="0">
                  <c:v>94.5</c:v>
                </c:pt>
                <c:pt idx="1">
                  <c:v>100</c:v>
                </c:pt>
                <c:pt idx="2">
                  <c:v>89.1</c:v>
                </c:pt>
                <c:pt idx="3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7A-4A67-AF1F-0795531D2335}"/>
            </c:ext>
          </c:extLst>
        </c:ser>
        <c:ser>
          <c:idx val="3"/>
          <c:order val="3"/>
          <c:tx>
            <c:strRef>
              <c:f>Sheet1!$E$143</c:f>
              <c:strCache>
                <c:ptCount val="1"/>
                <c:pt idx="0">
                  <c:v> ФИЛИАЛ №4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Sheet1!$A$144:$A$147</c:f>
              <c:strCache>
                <c:ptCount val="4"/>
                <c:pt idx="0">
                  <c:v>Сотрудников ВСЕГО</c:v>
                </c:pt>
                <c:pt idx="1">
                  <c:v>из них врачи</c:v>
                </c:pt>
                <c:pt idx="2">
                  <c:v>из них средний медперсонал</c:v>
                </c:pt>
                <c:pt idx="3">
                  <c:v>из них прочие</c:v>
                </c:pt>
              </c:strCache>
            </c:strRef>
          </c:cat>
          <c:val>
            <c:numRef>
              <c:f>Sheet1!$E$144:$E$147</c:f>
              <c:numCache>
                <c:formatCode>General</c:formatCode>
                <c:ptCount val="4"/>
                <c:pt idx="0">
                  <c:v>80.599999999999994</c:v>
                </c:pt>
                <c:pt idx="1">
                  <c:v>79.7</c:v>
                </c:pt>
                <c:pt idx="2">
                  <c:v>79.3</c:v>
                </c:pt>
                <c:pt idx="3">
                  <c:v>92.7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7A-4A67-AF1F-0795531D2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2596608"/>
        <c:axId val="29260118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Sheet1!$C$143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Sheet1!$A$144:$A$147</c15:sqref>
                        </c15:formulaRef>
                      </c:ext>
                    </c:extLst>
                    <c:strCache>
                      <c:ptCount val="4"/>
                      <c:pt idx="0">
                        <c:v>Сотрудников ВСЕГО</c:v>
                      </c:pt>
                      <c:pt idx="1">
                        <c:v>из них врачи</c:v>
                      </c:pt>
                      <c:pt idx="2">
                        <c:v>из них средний медперсонал</c:v>
                      </c:pt>
                      <c:pt idx="3">
                        <c:v>из них прочие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Sheet1!$C$144:$C$147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A87A-4A67-AF1F-0795531D233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Sheet1!$D$143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Sheet1!$A$144:$A$147</c15:sqref>
                        </c15:formulaRef>
                      </c:ext>
                    </c:extLst>
                    <c:strCache>
                      <c:ptCount val="4"/>
                      <c:pt idx="0">
                        <c:v>Сотрудников ВСЕГО</c:v>
                      </c:pt>
                      <c:pt idx="1">
                        <c:v>из них врачи</c:v>
                      </c:pt>
                      <c:pt idx="2">
                        <c:v>из них средний медперсонал</c:v>
                      </c:pt>
                      <c:pt idx="3">
                        <c:v>из них прочие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Sheet1!$D$144:$D$147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A87A-4A67-AF1F-0795531D233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Sheet1!$F$143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Sheet1!$A$144:$A$147</c15:sqref>
                        </c15:formulaRef>
                      </c:ext>
                    </c:extLst>
                    <c:strCache>
                      <c:ptCount val="4"/>
                      <c:pt idx="0">
                        <c:v>Сотрудников ВСЕГО</c:v>
                      </c:pt>
                      <c:pt idx="1">
                        <c:v>из них врачи</c:v>
                      </c:pt>
                      <c:pt idx="2">
                        <c:v>из них средний медперсонал</c:v>
                      </c:pt>
                      <c:pt idx="3">
                        <c:v>из них прочие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Sheet1!$F$144:$F$147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A87A-4A67-AF1F-0795531D233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Sheet1!$G$143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Sheet1!$A$144:$A$147</c15:sqref>
                        </c15:formulaRef>
                      </c:ext>
                    </c:extLst>
                    <c:strCache>
                      <c:ptCount val="4"/>
                      <c:pt idx="0">
                        <c:v>Сотрудников ВСЕГО</c:v>
                      </c:pt>
                      <c:pt idx="1">
                        <c:v>из них врачи</c:v>
                      </c:pt>
                      <c:pt idx="2">
                        <c:v>из них средний медперсонал</c:v>
                      </c:pt>
                      <c:pt idx="3">
                        <c:v>из них прочие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Sheet1!$G$144:$G$147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A87A-4A67-AF1F-0795531D2335}"/>
                  </c:ext>
                </c:extLst>
              </c15:ser>
            </c15:filteredBarSeries>
          </c:ext>
        </c:extLst>
      </c:barChart>
      <c:catAx>
        <c:axId val="29259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601184"/>
        <c:crosses val="autoZero"/>
        <c:auto val="1"/>
        <c:lblAlgn val="ctr"/>
        <c:lblOffset val="100"/>
        <c:noMultiLvlLbl val="0"/>
      </c:catAx>
      <c:valAx>
        <c:axId val="29260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2596608"/>
        <c:crosses val="autoZero"/>
        <c:crossBetween val="between"/>
      </c:valAx>
      <c:spPr>
        <a:noFill/>
        <a:ln>
          <a:solidFill>
            <a:srgbClr val="00B050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ФИЛИАЛ №3</a:t>
            </a:r>
            <a:endParaRPr lang="ru-RU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7715919942014275E-2"/>
          <c:y val="8.6675308364023526E-2"/>
          <c:w val="0.91228408005798578"/>
          <c:h val="0.693090545059436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Sheet1!$A$159</c:f>
              <c:strCache>
                <c:ptCount val="1"/>
                <c:pt idx="0">
                  <c:v>филиал №3 2024 г.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Sheet1!$B$158:$E$158</c:f>
              <c:strCache>
                <c:ptCount val="4"/>
                <c:pt idx="0">
                  <c:v>Дети до 1 года</c:v>
                </c:pt>
                <c:pt idx="1">
                  <c:v>Дети от 1 года до 15 лет</c:v>
                </c:pt>
                <c:pt idx="2">
                  <c:v>Подростки 15-18 лет</c:v>
                </c:pt>
                <c:pt idx="3">
                  <c:v>ВСЕГО</c:v>
                </c:pt>
              </c:strCache>
            </c:strRef>
          </c:cat>
          <c:val>
            <c:numRef>
              <c:f>Sheet1!$B$159:$E$159</c:f>
              <c:numCache>
                <c:formatCode>General</c:formatCode>
                <c:ptCount val="4"/>
                <c:pt idx="0">
                  <c:v>402</c:v>
                </c:pt>
                <c:pt idx="1">
                  <c:v>10587</c:v>
                </c:pt>
                <c:pt idx="2">
                  <c:v>2316</c:v>
                </c:pt>
                <c:pt idx="3">
                  <c:v>13304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AF-4005-A994-3DE4E703B915}"/>
            </c:ext>
          </c:extLst>
        </c:ser>
        <c:ser>
          <c:idx val="1"/>
          <c:order val="1"/>
          <c:tx>
            <c:strRef>
              <c:f>Sheet1!$A$160</c:f>
              <c:strCache>
                <c:ptCount val="1"/>
                <c:pt idx="0">
                  <c:v>филиал №3 2025 г.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Sheet1!$B$158:$E$158</c:f>
              <c:strCache>
                <c:ptCount val="4"/>
                <c:pt idx="0">
                  <c:v>Дети до 1 года</c:v>
                </c:pt>
                <c:pt idx="1">
                  <c:v>Дети от 1 года до 15 лет</c:v>
                </c:pt>
                <c:pt idx="2">
                  <c:v>Подростки 15-18 лет</c:v>
                </c:pt>
                <c:pt idx="3">
                  <c:v>ВСЕГО</c:v>
                </c:pt>
              </c:strCache>
            </c:strRef>
          </c:cat>
          <c:val>
            <c:numRef>
              <c:f>Sheet1!$B$160:$E$160</c:f>
              <c:numCache>
                <c:formatCode>General</c:formatCode>
                <c:ptCount val="4"/>
                <c:pt idx="0">
                  <c:v>457</c:v>
                </c:pt>
                <c:pt idx="1">
                  <c:v>10201</c:v>
                </c:pt>
                <c:pt idx="2">
                  <c:v>2384</c:v>
                </c:pt>
                <c:pt idx="3">
                  <c:v>13042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AF-4005-A994-3DE4E703B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1847936"/>
        <c:axId val="2111848352"/>
      </c:barChart>
      <c:catAx>
        <c:axId val="2111847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1848352"/>
        <c:crosses val="autoZero"/>
        <c:auto val="1"/>
        <c:lblAlgn val="ctr"/>
        <c:lblOffset val="100"/>
        <c:noMultiLvlLbl val="0"/>
      </c:catAx>
      <c:valAx>
        <c:axId val="211184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11847936"/>
        <c:crosses val="autoZero"/>
        <c:crossBetween val="between"/>
      </c:valAx>
      <c:spPr>
        <a:noFill/>
        <a:ln>
          <a:solidFill>
            <a:srgbClr val="00B050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chemeClr val="tx1"/>
                </a:solidFill>
              </a:rPr>
              <a:t>ФИЛИАЛ</a:t>
            </a:r>
            <a:r>
              <a:rPr lang="ru-RU" baseline="0" dirty="0" smtClean="0">
                <a:solidFill>
                  <a:schemeClr val="tx1"/>
                </a:solidFill>
              </a:rPr>
              <a:t> №4</a:t>
            </a:r>
            <a:endParaRPr lang="ru-RU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Sheet1!$A$161</c:f>
              <c:strCache>
                <c:ptCount val="1"/>
                <c:pt idx="0">
                  <c:v>Филиал №4 2024г.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Sheet1!$B$158:$E$158</c:f>
              <c:strCache>
                <c:ptCount val="4"/>
                <c:pt idx="0">
                  <c:v>Дети до 1 года</c:v>
                </c:pt>
                <c:pt idx="1">
                  <c:v>Дети от 1 года до 15 лет</c:v>
                </c:pt>
                <c:pt idx="2">
                  <c:v>Подростки 15-18 лет</c:v>
                </c:pt>
                <c:pt idx="3">
                  <c:v>ВСЕГО</c:v>
                </c:pt>
              </c:strCache>
            </c:strRef>
          </c:cat>
          <c:val>
            <c:numRef>
              <c:f>Sheet1!$B$161:$E$161</c:f>
              <c:numCache>
                <c:formatCode>General</c:formatCode>
                <c:ptCount val="4"/>
                <c:pt idx="0">
                  <c:v>312</c:v>
                </c:pt>
                <c:pt idx="1">
                  <c:v>8698</c:v>
                </c:pt>
                <c:pt idx="2">
                  <c:v>2161</c:v>
                </c:pt>
                <c:pt idx="3">
                  <c:v>11171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CE-4421-A16B-28F60E28EFA1}"/>
            </c:ext>
          </c:extLst>
        </c:ser>
        <c:ser>
          <c:idx val="1"/>
          <c:order val="1"/>
          <c:tx>
            <c:strRef>
              <c:f>Sheet1!$A$162</c:f>
              <c:strCache>
                <c:ptCount val="1"/>
                <c:pt idx="0">
                  <c:v>Филиал №4 2025г.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Sheet1!$B$158:$E$158</c:f>
              <c:strCache>
                <c:ptCount val="4"/>
                <c:pt idx="0">
                  <c:v>Дети до 1 года</c:v>
                </c:pt>
                <c:pt idx="1">
                  <c:v>Дети от 1 года до 15 лет</c:v>
                </c:pt>
                <c:pt idx="2">
                  <c:v>Подростки 15-18 лет</c:v>
                </c:pt>
                <c:pt idx="3">
                  <c:v>ВСЕГО</c:v>
                </c:pt>
              </c:strCache>
            </c:strRef>
          </c:cat>
          <c:val>
            <c:numRef>
              <c:f>Sheet1!$B$162:$E$162</c:f>
              <c:numCache>
                <c:formatCode>General</c:formatCode>
                <c:ptCount val="4"/>
                <c:pt idx="0">
                  <c:v>392</c:v>
                </c:pt>
                <c:pt idx="1">
                  <c:v>8957</c:v>
                </c:pt>
                <c:pt idx="2">
                  <c:v>2225</c:v>
                </c:pt>
                <c:pt idx="3">
                  <c:v>11574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CE-4421-A16B-28F60E28EF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9984592"/>
        <c:axId val="299983760"/>
      </c:barChart>
      <c:catAx>
        <c:axId val="29998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B05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9983760"/>
        <c:crosses val="autoZero"/>
        <c:auto val="1"/>
        <c:lblAlgn val="ctr"/>
        <c:lblOffset val="100"/>
        <c:noMultiLvlLbl val="0"/>
      </c:catAx>
      <c:valAx>
        <c:axId val="299983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9984592"/>
        <c:crosses val="autoZero"/>
        <c:crossBetween val="between"/>
      </c:valAx>
      <c:spPr>
        <a:noFill/>
        <a:ln>
          <a:solidFill>
            <a:srgbClr val="00B050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C6-4939-8423-A018CBF71809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FC6-4939-8423-A018CBF71809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FC6-4939-8423-A018CBF7180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FC6-4939-8423-A018CBF718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Sheet1!$B$182:$D$182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Sheet1!$B$183:$D$183</c:f>
              <c:numCache>
                <c:formatCode>General</c:formatCode>
                <c:ptCount val="3"/>
                <c:pt idx="0">
                  <c:v>1577.3</c:v>
                </c:pt>
                <c:pt idx="1">
                  <c:v>1566</c:v>
                </c:pt>
                <c:pt idx="2">
                  <c:v>1790.7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9D-4D47-B884-8C6496E4E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4833279"/>
        <c:axId val="1724830783"/>
      </c:barChart>
      <c:catAx>
        <c:axId val="1724833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4830783"/>
        <c:crosses val="autoZero"/>
        <c:auto val="1"/>
        <c:lblAlgn val="ctr"/>
        <c:lblOffset val="100"/>
        <c:noMultiLvlLbl val="0"/>
      </c:catAx>
      <c:valAx>
        <c:axId val="1724830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24833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841601309571197E-2"/>
          <c:y val="2.8021238724469787E-2"/>
          <c:w val="0.95203953380162465"/>
          <c:h val="0.767970861169763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Sheet1!$B$55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Sheet1!$A$56:$A$59</c:f>
              <c:strCache>
                <c:ptCount val="4"/>
                <c:pt idx="0">
                  <c:v>ЗАБОЛЕВАНИЯ УХА</c:v>
                </c:pt>
                <c:pt idx="1">
                  <c:v>ЗАБОЛЕВАНИЯ ОПОРНО-ДВИГАТЕЛЬНОГО АППАРАТА</c:v>
                </c:pt>
                <c:pt idx="2">
                  <c:v>ЗАБОЛЕВАНИЯ ОРГАНОВ ЗРЕНИЯ</c:v>
                </c:pt>
                <c:pt idx="3">
                  <c:v>РЕСПИРАТОРНЫЕ БОЛЕЗНИ ОРГАНОВ ДЫХАНИЯ</c:v>
                </c:pt>
              </c:strCache>
            </c:strRef>
          </c:cat>
          <c:val>
            <c:numRef>
              <c:f>Sheet1!$B$56:$B$59</c:f>
              <c:numCache>
                <c:formatCode>General</c:formatCode>
                <c:ptCount val="4"/>
                <c:pt idx="0">
                  <c:v>5.2</c:v>
                </c:pt>
                <c:pt idx="1">
                  <c:v>1.5</c:v>
                </c:pt>
                <c:pt idx="2">
                  <c:v>2.1</c:v>
                </c:pt>
                <c:pt idx="3">
                  <c:v>74.2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8D-4A87-9868-8C4B774056AD}"/>
            </c:ext>
          </c:extLst>
        </c:ser>
        <c:ser>
          <c:idx val="1"/>
          <c:order val="1"/>
          <c:tx>
            <c:strRef>
              <c:f>Sheet1!$C$55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0070C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Sheet1!$A$56:$A$59</c:f>
              <c:strCache>
                <c:ptCount val="4"/>
                <c:pt idx="0">
                  <c:v>ЗАБОЛЕВАНИЯ УХА</c:v>
                </c:pt>
                <c:pt idx="1">
                  <c:v>ЗАБОЛЕВАНИЯ ОПОРНО-ДВИГАТЕЛЬНОГО АППАРАТА</c:v>
                </c:pt>
                <c:pt idx="2">
                  <c:v>ЗАБОЛЕВАНИЯ ОРГАНОВ ЗРЕНИЯ</c:v>
                </c:pt>
                <c:pt idx="3">
                  <c:v>РЕСПИРАТОРНЫЕ БОЛЕЗНИ ОРГАНОВ ДЫХАНИЯ</c:v>
                </c:pt>
              </c:strCache>
            </c:strRef>
          </c:cat>
          <c:val>
            <c:numRef>
              <c:f>Sheet1!$C$56:$C$59</c:f>
              <c:numCache>
                <c:formatCode>0.0</c:formatCode>
                <c:ptCount val="4"/>
                <c:pt idx="0" formatCode="0.00">
                  <c:v>3.3</c:v>
                </c:pt>
                <c:pt idx="1">
                  <c:v>7.8</c:v>
                </c:pt>
                <c:pt idx="2">
                  <c:v>9.9</c:v>
                </c:pt>
                <c:pt idx="3" formatCode="General">
                  <c:v>43.1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8D-4A87-9868-8C4B774056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616960"/>
        <c:axId val="152618496"/>
      </c:barChart>
      <c:catAx>
        <c:axId val="15261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52618496"/>
        <c:crosses val="autoZero"/>
        <c:auto val="1"/>
        <c:lblAlgn val="ctr"/>
        <c:lblOffset val="100"/>
        <c:noMultiLvlLbl val="0"/>
      </c:catAx>
      <c:valAx>
        <c:axId val="15261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52616960"/>
        <c:crosses val="autoZero"/>
        <c:crossBetween val="between"/>
      </c:valAx>
      <c:spPr>
        <a:ln>
          <a:solidFill>
            <a:srgbClr val="00B050"/>
          </a:solidFill>
        </a:ln>
      </c:spPr>
    </c:plotArea>
    <c:legend>
      <c:legendPos val="r"/>
      <c:layout>
        <c:manualLayout>
          <c:xMode val="edge"/>
          <c:yMode val="edge"/>
          <c:x val="2.7420974155955517E-2"/>
          <c:y val="0.90999773414464513"/>
          <c:w val="0.97116418962637607"/>
          <c:h val="8.3865040013320388E-2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spPr>
    <a:ln>
      <a:solidFill>
        <a:srgbClr val="00B050"/>
      </a:solidFill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742829130222428"/>
          <c:y val="0.12829980377700018"/>
          <c:w val="0.84852843411361267"/>
          <c:h val="0.684222801435810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Sheet1!$B$62</c:f>
              <c:strCache>
                <c:ptCount val="1"/>
                <c:pt idx="0">
                  <c:v>2024 ГОД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Sheet1!$A$63:$A$67</c:f>
              <c:strCache>
                <c:ptCount val="5"/>
                <c:pt idx="0">
                  <c:v>5 ГРУППА ЗДОРОВЬЯ</c:v>
                </c:pt>
                <c:pt idx="1">
                  <c:v>4 ГРУППА ЗДОРОВЬЯ</c:v>
                </c:pt>
                <c:pt idx="2">
                  <c:v>3 ГРУППА ЗДОРОВЬЯ</c:v>
                </c:pt>
                <c:pt idx="3">
                  <c:v>2 ГРУППА ЗДОРОВЬЯ</c:v>
                </c:pt>
                <c:pt idx="4">
                  <c:v>1 ГРУППА ЗДОРОВЬЯ</c:v>
                </c:pt>
              </c:strCache>
            </c:strRef>
          </c:cat>
          <c:val>
            <c:numRef>
              <c:f>Sheet1!$B$63:$B$67</c:f>
              <c:numCache>
                <c:formatCode>General</c:formatCode>
                <c:ptCount val="5"/>
                <c:pt idx="0">
                  <c:v>1.9</c:v>
                </c:pt>
                <c:pt idx="1">
                  <c:v>0</c:v>
                </c:pt>
                <c:pt idx="2">
                  <c:v>16.5</c:v>
                </c:pt>
                <c:pt idx="3">
                  <c:v>52.3</c:v>
                </c:pt>
                <c:pt idx="4">
                  <c:v>29.2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10-4A77-A7F7-68FED77C9F63}"/>
            </c:ext>
          </c:extLst>
        </c:ser>
        <c:ser>
          <c:idx val="1"/>
          <c:order val="1"/>
          <c:tx>
            <c:strRef>
              <c:f>Sheet1!$C$62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Sheet1!$A$63:$A$67</c:f>
              <c:strCache>
                <c:ptCount val="5"/>
                <c:pt idx="0">
                  <c:v>5 ГРУППА ЗДОРОВЬЯ</c:v>
                </c:pt>
                <c:pt idx="1">
                  <c:v>4 ГРУППА ЗДОРОВЬЯ</c:v>
                </c:pt>
                <c:pt idx="2">
                  <c:v>3 ГРУППА ЗДОРОВЬЯ</c:v>
                </c:pt>
                <c:pt idx="3">
                  <c:v>2 ГРУППА ЗДОРОВЬЯ</c:v>
                </c:pt>
                <c:pt idx="4">
                  <c:v>1 ГРУППА ЗДОРОВЬЯ</c:v>
                </c:pt>
              </c:strCache>
            </c:strRef>
          </c:cat>
          <c:val>
            <c:numRef>
              <c:f>Sheet1!$C$63:$C$67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</c:v>
                </c:pt>
                <c:pt idx="2">
                  <c:v>13.5</c:v>
                </c:pt>
                <c:pt idx="3">
                  <c:v>54.4</c:v>
                </c:pt>
                <c:pt idx="4">
                  <c:v>29.9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10-4A77-A7F7-68FED77C9F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34645360"/>
        <c:axId val="834643280"/>
      </c:barChart>
      <c:catAx>
        <c:axId val="834645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4643280"/>
        <c:crosses val="autoZero"/>
        <c:auto val="1"/>
        <c:lblAlgn val="ctr"/>
        <c:lblOffset val="100"/>
        <c:noMultiLvlLbl val="0"/>
      </c:catAx>
      <c:valAx>
        <c:axId val="834643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34645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Sheet1!$A$75</c:f>
              <c:strCache>
                <c:ptCount val="1"/>
                <c:pt idx="0">
                  <c:v>ПЛАН АБС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0070C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Sheet1!$B$74:$C$74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Sheet1!$B$75:$C$75</c:f>
              <c:numCache>
                <c:formatCode>General</c:formatCode>
                <c:ptCount val="2"/>
                <c:pt idx="0">
                  <c:v>19087</c:v>
                </c:pt>
                <c:pt idx="1">
                  <c:v>18221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2D-4C47-9B87-CD80649C484F}"/>
            </c:ext>
          </c:extLst>
        </c:ser>
        <c:ser>
          <c:idx val="1"/>
          <c:order val="1"/>
          <c:tx>
            <c:strRef>
              <c:f>Sheet1!$A$76</c:f>
              <c:strCache>
                <c:ptCount val="1"/>
                <c:pt idx="0">
                  <c:v>ВЫПОЛНЕНИЕ АБС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Sheet1!$B$74:$C$74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Sheet1!$B$76:$C$76</c:f>
              <c:numCache>
                <c:formatCode>General</c:formatCode>
                <c:ptCount val="2"/>
                <c:pt idx="0">
                  <c:v>18132</c:v>
                </c:pt>
                <c:pt idx="1">
                  <c:v>17127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2D-4C47-9B87-CD80649C48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1303168"/>
        <c:axId val="221304704"/>
      </c:barChart>
      <c:catAx>
        <c:axId val="22130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/>
                </a:solidFill>
              </a:defRPr>
            </a:pPr>
            <a:endParaRPr lang="ru-RU"/>
          </a:p>
        </c:txPr>
        <c:crossAx val="221304704"/>
        <c:crosses val="autoZero"/>
        <c:auto val="1"/>
        <c:lblAlgn val="ctr"/>
        <c:lblOffset val="100"/>
        <c:noMultiLvlLbl val="0"/>
      </c:catAx>
      <c:valAx>
        <c:axId val="221304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1303168"/>
        <c:crosses val="autoZero"/>
        <c:crossBetween val="between"/>
      </c:valAx>
    </c:plotArea>
    <c:plotVisOnly val="1"/>
    <c:dispBlanksAs val="gap"/>
    <c:showDLblsOverMax val="0"/>
  </c:chart>
  <c:spPr>
    <a:ln>
      <a:solidFill>
        <a:srgbClr val="00B050"/>
      </a:solidFill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Sheet1!$A$79</c:f>
              <c:strCache>
                <c:ptCount val="1"/>
                <c:pt idx="0">
                  <c:v>% ВЫПОЛНЕНИЯ ПЛАНА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DC-4C5A-A7A9-96F4D0B5116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3DC-4C5A-A7A9-96F4D0B5116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3DC-4C5A-A7A9-96F4D0B511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Sheet1!$B$78:$C$78</c:f>
              <c:strCache>
                <c:ptCount val="2"/>
                <c:pt idx="0">
                  <c:v>2024 год</c:v>
                </c:pt>
                <c:pt idx="1">
                  <c:v>2025 год</c:v>
                </c:pt>
              </c:strCache>
            </c:strRef>
          </c:cat>
          <c:val>
            <c:numRef>
              <c:f>Sheet1!$B$79:$C$79</c:f>
              <c:numCache>
                <c:formatCode>General</c:formatCode>
                <c:ptCount val="2"/>
                <c:pt idx="0">
                  <c:v>95</c:v>
                </c:pt>
                <c:pt idx="1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C-4C5A-A7A9-96F4D0B511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76421184"/>
        <c:axId val="976421600"/>
      </c:barChart>
      <c:catAx>
        <c:axId val="97642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6421600"/>
        <c:crosses val="autoZero"/>
        <c:auto val="1"/>
        <c:lblAlgn val="ctr"/>
        <c:lblOffset val="100"/>
        <c:noMultiLvlLbl val="0"/>
      </c:catAx>
      <c:valAx>
        <c:axId val="97642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B05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642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B05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50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0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9012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334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6255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39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154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16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97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57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0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77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142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5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1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13EEE-0C80-4AD5-A67B-8E2F7F6D44B7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3713E8-3A79-430A-B689-A445030665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9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9432" y="1622323"/>
            <a:ext cx="9497962" cy="4320167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  <a:spcAft>
                <a:spcPts val="2400"/>
              </a:spcAft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Государственное бюджетное учреждение здравоохранения города Москвы «Детская городская поликлиника № 7 Департамента здравоохранения города </a:t>
            </a:r>
            <a:r>
              <a:rPr lang="ru-RU" sz="2800" b="1" dirty="0">
                <a:solidFill>
                  <a:schemeClr val="tx1"/>
                </a:solidFill>
              </a:rPr>
              <a:t>Москвы»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err="1" smtClean="0">
                <a:solidFill>
                  <a:schemeClr val="tx1"/>
                </a:solidFill>
              </a:rPr>
              <a:t>и.о</a:t>
            </a:r>
            <a:r>
              <a:rPr lang="ru-RU" sz="2800" b="1" dirty="0">
                <a:solidFill>
                  <a:schemeClr val="tx1"/>
                </a:solidFill>
              </a:rPr>
              <a:t>. главного врача Д.Г. Дегтярева</a:t>
            </a: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1250" y="5791200"/>
            <a:ext cx="7766936" cy="15129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94A8D7-17CD-41A8-8D4D-3DBAA907086C}"/>
              </a:ext>
            </a:extLst>
          </p:cNvPr>
          <p:cNvSpPr/>
          <p:nvPr/>
        </p:nvSpPr>
        <p:spPr>
          <a:xfrm>
            <a:off x="688259" y="530943"/>
            <a:ext cx="8965342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/>
              <a:t>Восточный административный округ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8225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271" y="167149"/>
            <a:ext cx="10510684" cy="1406012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altLang="ru-RU" sz="3100" b="1" dirty="0">
                <a:solidFill>
                  <a:schemeClr val="tx1"/>
                </a:solidFill>
              </a:rPr>
              <a:t>Оказание первичной медицинской помощи осуществляется в </a:t>
            </a:r>
            <a:r>
              <a:rPr lang="ru-RU" altLang="ru-RU" sz="3100" b="1" dirty="0" smtClean="0">
                <a:solidFill>
                  <a:schemeClr val="tx1"/>
                </a:solidFill>
              </a:rPr>
              <a:t>соответствии </a:t>
            </a:r>
            <a:r>
              <a:rPr lang="ru-RU" altLang="ru-RU" sz="3100" b="1" dirty="0">
                <a:solidFill>
                  <a:schemeClr val="tx1"/>
                </a:solidFill>
              </a:rPr>
              <a:t>с требованиями Территориальной программы Государственных гарантий</a:t>
            </a:r>
            <a:r>
              <a:rPr lang="ru-RU" altLang="ru-RU" b="1" dirty="0">
                <a:solidFill>
                  <a:schemeClr val="tx1"/>
                </a:solidFill>
              </a:rPr>
              <a:t>: </a:t>
            </a:r>
            <a:br>
              <a:rPr lang="ru-RU" alt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0271" y="1573161"/>
            <a:ext cx="10245213" cy="4945626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</a:rPr>
              <a:t>	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Доступность оказания первичной медико-санитарной помощи является одной из приоритетных задач </a:t>
            </a:r>
            <a:r>
              <a:rPr lang="ru-RU" sz="2000" dirty="0" smtClean="0">
                <a:solidFill>
                  <a:schemeClr val="tx1"/>
                </a:solidFill>
              </a:rPr>
              <a:t> ГБУЗ «ДГП №7 ДЗМ».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В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2025 году 96,1% пациентов имели возможность записаться к участковому врачу-педиатру в течении 24 часов от момента обращения. </a:t>
            </a:r>
            <a:endParaRPr lang="ru-RU" sz="2000" dirty="0" smtClean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врачам-специалистам и на исследования в плановом порядке можно было попасть в течение 3-4 дней, по экстренным показаниям дети осматривались в день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обращения.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Средний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срок ожидания приема по предварительной записи  в 2025 году  сохранился на уровне 2024 года-</a:t>
            </a:r>
            <a:r>
              <a:rPr lang="ru-RU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5,6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минуты, среднее время ожидания приема у дежурного врача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11,8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минут (по данным ЕМИАС).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Средняя </a:t>
            </a:r>
            <a:r>
              <a:rPr lang="ru-RU" sz="2000" dirty="0">
                <a:solidFill>
                  <a:schemeClr val="tx1"/>
                </a:solidFill>
              </a:rPr>
              <a:t>продолжительность приема – </a:t>
            </a:r>
            <a:r>
              <a:rPr lang="ru-RU" sz="2000" dirty="0" smtClean="0">
                <a:solidFill>
                  <a:schemeClr val="tx1"/>
                </a:solidFill>
              </a:rPr>
              <a:t>13 </a:t>
            </a:r>
            <a:r>
              <a:rPr lang="ru-RU" sz="2000" dirty="0">
                <a:solidFill>
                  <a:schemeClr val="tx1"/>
                </a:solidFill>
              </a:rPr>
              <a:t>минут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Среднее </a:t>
            </a:r>
            <a:r>
              <a:rPr lang="ru-RU" sz="2000" dirty="0">
                <a:solidFill>
                  <a:schemeClr val="tx1"/>
                </a:solidFill>
              </a:rPr>
              <a:t>время ожидания врача для оказания медицинской помощи на дому  примерно 2 часа.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50850" algn="just">
              <a:lnSpc>
                <a:spcPct val="115000"/>
              </a:lnSpc>
            </a:pPr>
            <a:endParaRPr lang="ru-RU" sz="20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</a:endParaRPr>
          </a:p>
          <a:p>
            <a:endParaRPr lang="ru-RU" sz="2000" b="1" dirty="0">
              <a:solidFill>
                <a:schemeClr val="tx2">
                  <a:lumMod val="1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7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16310"/>
            <a:ext cx="9538383" cy="1028290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</a:rPr>
              <a:t>Медицинская помощь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детскому </a:t>
            </a:r>
            <a:r>
              <a:rPr lang="ru-RU" sz="3100" b="1" dirty="0">
                <a:solidFill>
                  <a:schemeClr val="tx1"/>
                </a:solidFill>
              </a:rPr>
              <a:t>населению района </a:t>
            </a:r>
            <a:r>
              <a:rPr lang="ru-RU" sz="3100" b="1" dirty="0" smtClean="0">
                <a:solidFill>
                  <a:schemeClr val="tx1"/>
                </a:solidFill>
              </a:rPr>
              <a:t>ПЕРОВО </a:t>
            </a:r>
            <a:endParaRPr lang="ru-RU" sz="31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35100"/>
            <a:ext cx="9882512" cy="542290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	Медицинскую </a:t>
            </a:r>
            <a:r>
              <a:rPr lang="ru-RU" sz="2000" dirty="0">
                <a:solidFill>
                  <a:schemeClr val="tx1"/>
                </a:solidFill>
              </a:rPr>
              <a:t>помощь детскому населению района </a:t>
            </a:r>
            <a:r>
              <a:rPr lang="ru-RU" sz="2000" dirty="0" smtClean="0">
                <a:solidFill>
                  <a:schemeClr val="tx1"/>
                </a:solidFill>
              </a:rPr>
              <a:t>ПЕРОВО  </a:t>
            </a:r>
            <a:r>
              <a:rPr lang="ru-RU" sz="2000" dirty="0">
                <a:solidFill>
                  <a:schemeClr val="tx1"/>
                </a:solidFill>
              </a:rPr>
              <a:t>оказывают </a:t>
            </a:r>
            <a:r>
              <a:rPr lang="ru-RU" sz="2000" dirty="0" smtClean="0">
                <a:solidFill>
                  <a:schemeClr val="tx1"/>
                </a:solidFill>
              </a:rPr>
              <a:t>	сотрудники </a:t>
            </a:r>
            <a:r>
              <a:rPr lang="ru-RU" sz="2000" dirty="0" smtClean="0">
                <a:solidFill>
                  <a:schemeClr val="tx1"/>
                </a:solidFill>
              </a:rPr>
              <a:t>структурных подразделений ГБУЗ </a:t>
            </a:r>
            <a:r>
              <a:rPr lang="ru-RU" sz="2000" dirty="0">
                <a:solidFill>
                  <a:schemeClr val="tx1"/>
                </a:solidFill>
              </a:rPr>
              <a:t>«ДГП № 7 ДЗМ</a:t>
            </a:r>
            <a:r>
              <a:rPr lang="ru-RU" sz="2000" dirty="0" smtClean="0">
                <a:solidFill>
                  <a:schemeClr val="tx1"/>
                </a:solidFill>
              </a:rPr>
              <a:t>»: </a:t>
            </a:r>
            <a:r>
              <a:rPr lang="ru-RU" sz="2000" dirty="0" smtClean="0">
                <a:solidFill>
                  <a:schemeClr val="tx1"/>
                </a:solidFill>
              </a:rPr>
              <a:t>в </a:t>
            </a:r>
            <a:r>
              <a:rPr lang="ru-RU" sz="2000" dirty="0" smtClean="0">
                <a:solidFill>
                  <a:schemeClr val="tx1"/>
                </a:solidFill>
              </a:rPr>
              <a:t>филиале №4 </a:t>
            </a:r>
            <a:r>
              <a:rPr lang="ru-RU" sz="2000" dirty="0" smtClean="0">
                <a:solidFill>
                  <a:schemeClr val="tx1"/>
                </a:solidFill>
              </a:rPr>
              <a:t>	(ул</a:t>
            </a:r>
            <a:r>
              <a:rPr lang="ru-RU" sz="2000" dirty="0">
                <a:solidFill>
                  <a:schemeClr val="tx1"/>
                </a:solidFill>
              </a:rPr>
              <a:t>. 2 Владимирская </a:t>
            </a:r>
            <a:r>
              <a:rPr lang="ru-RU" sz="2000" dirty="0" smtClean="0">
                <a:solidFill>
                  <a:schemeClr val="tx1"/>
                </a:solidFill>
              </a:rPr>
              <a:t>29А</a:t>
            </a:r>
            <a:r>
              <a:rPr lang="ru-RU" sz="2000" dirty="0" smtClean="0">
                <a:solidFill>
                  <a:schemeClr val="tx1"/>
                </a:solidFill>
              </a:rPr>
              <a:t>), </a:t>
            </a:r>
            <a:r>
              <a:rPr lang="ru-RU" sz="2000" dirty="0" smtClean="0">
                <a:solidFill>
                  <a:schemeClr val="tx1"/>
                </a:solidFill>
              </a:rPr>
              <a:t>	в филиале </a:t>
            </a:r>
            <a:r>
              <a:rPr lang="ru-RU" sz="2000" dirty="0">
                <a:solidFill>
                  <a:schemeClr val="tx1"/>
                </a:solidFill>
              </a:rPr>
              <a:t>№3 </a:t>
            </a:r>
            <a:r>
              <a:rPr lang="ru-RU" sz="2000" dirty="0" smtClean="0">
                <a:solidFill>
                  <a:schemeClr val="tx1"/>
                </a:solidFill>
              </a:rPr>
              <a:t>( </a:t>
            </a:r>
            <a:r>
              <a:rPr lang="ru-RU" sz="2000" dirty="0">
                <a:solidFill>
                  <a:schemeClr val="tx1"/>
                </a:solidFill>
              </a:rPr>
              <a:t>Утренняя ул. </a:t>
            </a:r>
            <a:r>
              <a:rPr lang="ru-RU" sz="2000" dirty="0" smtClean="0">
                <a:solidFill>
                  <a:schemeClr val="tx1"/>
                </a:solidFill>
              </a:rPr>
              <a:t>18А),также 	медицинская </a:t>
            </a:r>
            <a:r>
              <a:rPr lang="ru-RU" sz="2000" dirty="0">
                <a:solidFill>
                  <a:schemeClr val="tx1"/>
                </a:solidFill>
              </a:rPr>
              <a:t>помощь оказывается ещё в </a:t>
            </a:r>
            <a:r>
              <a:rPr lang="ru-RU" sz="2000" dirty="0" smtClean="0">
                <a:solidFill>
                  <a:schemeClr val="tx1"/>
                </a:solidFill>
              </a:rPr>
              <a:t>2 </a:t>
            </a:r>
            <a:r>
              <a:rPr lang="ru-RU" sz="2000" dirty="0">
                <a:solidFill>
                  <a:schemeClr val="tx1"/>
                </a:solidFill>
              </a:rPr>
              <a:t>филиалах ГБУЗ «ДГП №7 </a:t>
            </a:r>
            <a:r>
              <a:rPr lang="ru-RU" sz="2000" dirty="0" smtClean="0">
                <a:solidFill>
                  <a:schemeClr val="tx1"/>
                </a:solidFill>
              </a:rPr>
              <a:t>	ДЗМ</a:t>
            </a:r>
            <a:r>
              <a:rPr lang="ru-RU" sz="2000" dirty="0">
                <a:solidFill>
                  <a:schemeClr val="tx1"/>
                </a:solidFill>
              </a:rPr>
              <a:t>» в </a:t>
            </a:r>
            <a:r>
              <a:rPr lang="ru-RU" sz="2000" dirty="0" smtClean="0">
                <a:solidFill>
                  <a:schemeClr val="tx1"/>
                </a:solidFill>
              </a:rPr>
              <a:t>	головном </a:t>
            </a:r>
            <a:r>
              <a:rPr lang="ru-RU" sz="2000" dirty="0">
                <a:solidFill>
                  <a:schemeClr val="tx1"/>
                </a:solidFill>
              </a:rPr>
              <a:t>учреждении </a:t>
            </a:r>
            <a:r>
              <a:rPr lang="ru-RU" sz="2000" dirty="0" smtClean="0">
                <a:solidFill>
                  <a:schemeClr val="tx1"/>
                </a:solidFill>
              </a:rPr>
              <a:t>.                                                        </a:t>
            </a:r>
            <a:r>
              <a:rPr lang="ru-RU" sz="2000" dirty="0" smtClean="0">
                <a:solidFill>
                  <a:schemeClr val="tx1"/>
                </a:solidFill>
              </a:rPr>
              <a:t>	</a:t>
            </a:r>
            <a:r>
              <a:rPr lang="ru-RU" sz="2000" dirty="0" smtClean="0">
                <a:solidFill>
                  <a:schemeClr val="tx1"/>
                </a:solidFill>
              </a:rPr>
              <a:t>                      	Филиал </a:t>
            </a:r>
            <a:r>
              <a:rPr lang="ru-RU" sz="2000" dirty="0" smtClean="0">
                <a:solidFill>
                  <a:schemeClr val="tx1"/>
                </a:solidFill>
              </a:rPr>
              <a:t>№3 </a:t>
            </a:r>
            <a:r>
              <a:rPr lang="ru-RU" sz="2000" b="1" dirty="0">
                <a:solidFill>
                  <a:schemeClr val="tx1"/>
                </a:solidFill>
              </a:rPr>
              <a:t>преимущественно</a:t>
            </a:r>
            <a:r>
              <a:rPr lang="ru-RU" sz="2000" dirty="0">
                <a:solidFill>
                  <a:schemeClr val="tx1"/>
                </a:solidFill>
              </a:rPr>
              <a:t> оказывает медицинскую помощь детскому </a:t>
            </a:r>
            <a:r>
              <a:rPr lang="ru-RU" sz="2000" dirty="0" smtClean="0">
                <a:solidFill>
                  <a:schemeClr val="tx1"/>
                </a:solidFill>
              </a:rPr>
              <a:t>	населению 	района </a:t>
            </a:r>
            <a:r>
              <a:rPr lang="ru-RU" sz="2000" dirty="0" smtClean="0">
                <a:solidFill>
                  <a:schemeClr val="tx1"/>
                </a:solidFill>
              </a:rPr>
              <a:t>Новогиреево. </a:t>
            </a:r>
            <a:r>
              <a:rPr lang="ru-RU" sz="2000" dirty="0" smtClean="0">
                <a:solidFill>
                  <a:schemeClr val="tx1"/>
                </a:solidFill>
              </a:rPr>
              <a:t>Ф</a:t>
            </a:r>
            <a:r>
              <a:rPr lang="ru-RU" sz="2000" dirty="0" smtClean="0">
                <a:solidFill>
                  <a:schemeClr val="tx1"/>
                </a:solidFill>
              </a:rPr>
              <a:t>илиал </a:t>
            </a:r>
            <a:r>
              <a:rPr lang="ru-RU" sz="2000" dirty="0">
                <a:solidFill>
                  <a:schemeClr val="tx1"/>
                </a:solidFill>
              </a:rPr>
              <a:t>№4 оказывает медицинскую </a:t>
            </a:r>
            <a:r>
              <a:rPr lang="ru-RU" sz="2000" dirty="0" smtClean="0">
                <a:solidFill>
                  <a:schemeClr val="tx1"/>
                </a:solidFill>
              </a:rPr>
              <a:t>	помощь 	детскому 	населению </a:t>
            </a:r>
            <a:r>
              <a:rPr lang="ru-RU" sz="2000" dirty="0" smtClean="0">
                <a:solidFill>
                  <a:schemeClr val="tx1"/>
                </a:solidFill>
              </a:rPr>
              <a:t>	ПЕРОВО </a:t>
            </a:r>
            <a:r>
              <a:rPr lang="ru-RU" sz="2000" dirty="0" smtClean="0">
                <a:solidFill>
                  <a:schemeClr val="tx1"/>
                </a:solidFill>
              </a:rPr>
              <a:t>и района </a:t>
            </a:r>
            <a:r>
              <a:rPr lang="ru-RU" sz="2000" dirty="0">
                <a:solidFill>
                  <a:schemeClr val="tx1"/>
                </a:solidFill>
              </a:rPr>
              <a:t>Соколиная гора.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</a:rPr>
              <a:t>Кроме </a:t>
            </a:r>
            <a:r>
              <a:rPr lang="ru-RU" sz="2000" dirty="0">
                <a:solidFill>
                  <a:schemeClr val="tx1"/>
                </a:solidFill>
              </a:rPr>
              <a:t>того, поликлиника осуществляет медицинское обслуживание 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воспитанников  образовательных комплексов, расположенных в районе Перово (это 57 медицинских кабинетов, расположенных в образовательных </a:t>
            </a:r>
            <a:r>
              <a:rPr lang="ru-RU" sz="2000" dirty="0" smtClean="0">
                <a:solidFill>
                  <a:schemeClr val="tx1"/>
                </a:solidFill>
              </a:rPr>
              <a:t>учреждениях).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Доступность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между головным зданием и филиалами составляет 10-25 минут на общественном транспорте, от 20-25 минут до 60 минут пешком</a:t>
            </a:r>
            <a:endParaRPr lang="ru-RU" sz="20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5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746826" cy="1320800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/>
                </a:solidFill>
              </a:rPr>
              <a:t>Укомплектованность  кадрами филиалов  №</a:t>
            </a:r>
            <a:r>
              <a:rPr lang="ru-RU" sz="3100" b="1" dirty="0">
                <a:solidFill>
                  <a:schemeClr val="tx1"/>
                </a:solidFill>
              </a:rPr>
              <a:t>3 и </a:t>
            </a:r>
            <a:r>
              <a:rPr lang="ru-RU" sz="3100" b="1" dirty="0" smtClean="0">
                <a:solidFill>
                  <a:schemeClr val="tx1"/>
                </a:solidFill>
              </a:rPr>
              <a:t>№4 </a:t>
            </a:r>
            <a:r>
              <a:rPr lang="ru-RU" sz="3100" b="1" dirty="0" smtClean="0">
                <a:solidFill>
                  <a:schemeClr val="tx1"/>
                </a:solidFill>
              </a:rPr>
              <a:t>ГБУЗ </a:t>
            </a:r>
            <a:r>
              <a:rPr lang="ru-RU" sz="3100" b="1" dirty="0">
                <a:solidFill>
                  <a:schemeClr val="tx1"/>
                </a:solidFill>
              </a:rPr>
              <a:t>«ДГП №7 ДЗМ</a:t>
            </a:r>
            <a:r>
              <a:rPr lang="ru-RU" sz="3100" b="1" dirty="0" smtClean="0">
                <a:solidFill>
                  <a:schemeClr val="tx1"/>
                </a:solidFill>
              </a:rPr>
              <a:t>» в 2025 году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345196"/>
              </p:ext>
            </p:extLst>
          </p:nvPr>
        </p:nvGraphicFramePr>
        <p:xfrm>
          <a:off x="677334" y="1970100"/>
          <a:ext cx="9746825" cy="3720906"/>
        </p:xfrm>
        <a:graphic>
          <a:graphicData uri="http://schemas.openxmlformats.org/drawingml/2006/table">
            <a:tbl>
              <a:tblPr/>
              <a:tblGrid>
                <a:gridCol w="2109409">
                  <a:extLst>
                    <a:ext uri="{9D8B030D-6E8A-4147-A177-3AD203B41FA5}">
                      <a16:colId xmlns:a16="http://schemas.microsoft.com/office/drawing/2014/main" val="3608669619"/>
                    </a:ext>
                  </a:extLst>
                </a:gridCol>
                <a:gridCol w="1550126">
                  <a:extLst>
                    <a:ext uri="{9D8B030D-6E8A-4147-A177-3AD203B41FA5}">
                      <a16:colId xmlns:a16="http://schemas.microsoft.com/office/drawing/2014/main" val="2928970988"/>
                    </a:ext>
                  </a:extLst>
                </a:gridCol>
                <a:gridCol w="1228556">
                  <a:extLst>
                    <a:ext uri="{9D8B030D-6E8A-4147-A177-3AD203B41FA5}">
                      <a16:colId xmlns:a16="http://schemas.microsoft.com/office/drawing/2014/main" val="4177898273"/>
                    </a:ext>
                  </a:extLst>
                </a:gridCol>
                <a:gridCol w="1321107">
                  <a:extLst>
                    <a:ext uri="{9D8B030D-6E8A-4147-A177-3AD203B41FA5}">
                      <a16:colId xmlns:a16="http://schemas.microsoft.com/office/drawing/2014/main" val="4180565996"/>
                    </a:ext>
                  </a:extLst>
                </a:gridCol>
                <a:gridCol w="1508531">
                  <a:extLst>
                    <a:ext uri="{9D8B030D-6E8A-4147-A177-3AD203B41FA5}">
                      <a16:colId xmlns:a16="http://schemas.microsoft.com/office/drawing/2014/main" val="1978208695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3990995544"/>
                    </a:ext>
                  </a:extLst>
                </a:gridCol>
                <a:gridCol w="992776">
                  <a:extLst>
                    <a:ext uri="{9D8B030D-6E8A-4147-A177-3AD203B41FA5}">
                      <a16:colId xmlns:a16="http://schemas.microsoft.com/office/drawing/2014/main" val="1167970540"/>
                    </a:ext>
                  </a:extLst>
                </a:gridCol>
              </a:tblGrid>
              <a:tr h="2815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</a:rPr>
                        <a:t>ФИЛИАЛ №3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ru-RU" sz="2000" b="0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ФИЛИАЛ </a:t>
                      </a:r>
                      <a:r>
                        <a:rPr lang="ru-RU" sz="2000" b="0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</a:rPr>
                        <a:t>№4</a:t>
                      </a:r>
                      <a:endParaRPr lang="ru-RU" sz="20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810140"/>
                  </a:ext>
                </a:extLst>
              </a:tr>
              <a:tr h="6281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 количество сотрудников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%  укомплектованности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 количество сотрудников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%  укомплектованности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319003"/>
                  </a:ext>
                </a:extLst>
              </a:tr>
              <a:tr h="62810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фактическое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по штату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фактическое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по штату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158074"/>
                  </a:ext>
                </a:extLst>
              </a:tr>
              <a:tr h="5541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Количество сотрудников 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  <a:endParaRPr lang="ru-RU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81,29</a:t>
                      </a:r>
                      <a:endParaRPr lang="ru-RU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80,6</a:t>
                      </a:r>
                      <a:endParaRPr lang="ru-RU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410205"/>
                  </a:ext>
                </a:extLst>
              </a:tr>
              <a:tr h="450436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Из них врачи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37,25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30,75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559706"/>
                  </a:ext>
                </a:extLst>
              </a:tr>
              <a:tr h="60669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Из них средний медперсонал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353583"/>
                  </a:ext>
                </a:extLst>
              </a:tr>
              <a:tr h="506740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Из них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прочие</a:t>
                      </a:r>
                    </a:p>
                    <a:p>
                      <a:pPr algn="l" fontAlgn="t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98,8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653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45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48046"/>
            <a:ext cx="8902095" cy="1541417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Укомплектованность </a:t>
            </a:r>
            <a:r>
              <a:rPr lang="ru-RU" b="1" dirty="0">
                <a:solidFill>
                  <a:schemeClr val="tx1"/>
                </a:solidFill>
              </a:rPr>
              <a:t>кадрами 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филиалов  № 3, </a:t>
            </a:r>
            <a:r>
              <a:rPr lang="ru-RU" b="1" dirty="0" smtClean="0">
                <a:solidFill>
                  <a:schemeClr val="tx1"/>
                </a:solidFill>
              </a:rPr>
              <a:t>№4  </a:t>
            </a:r>
            <a:r>
              <a:rPr lang="ru-RU" b="1" dirty="0">
                <a:solidFill>
                  <a:schemeClr val="tx1"/>
                </a:solidFill>
              </a:rPr>
              <a:t>ГБУЗ «ДГП №7 ДЗМ</a:t>
            </a:r>
            <a:r>
              <a:rPr lang="ru-RU" b="1" dirty="0" smtClean="0">
                <a:solidFill>
                  <a:schemeClr val="tx1"/>
                </a:solidFill>
              </a:rPr>
              <a:t>» 2025 год,  %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647849"/>
              </p:ext>
            </p:extLst>
          </p:nvPr>
        </p:nvGraphicFramePr>
        <p:xfrm>
          <a:off x="677862" y="1689464"/>
          <a:ext cx="8901565" cy="4352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258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961" y="275303"/>
            <a:ext cx="9851923" cy="943897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Трехуровневая система оказания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медицинской помощи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961" y="1661652"/>
            <a:ext cx="9851923" cy="520142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ea typeface="Calibri" panose="020F0502020204030204" pitchFamily="34" charset="0"/>
              </a:rPr>
              <a:t>В </a:t>
            </a:r>
            <a:r>
              <a:rPr lang="ru-RU" sz="2000" b="1" dirty="0" smtClean="0">
                <a:ea typeface="Calibri" panose="020F0502020204030204" pitchFamily="34" charset="0"/>
              </a:rPr>
              <a:t>ФИЛИАЛАХ </a:t>
            </a:r>
            <a:r>
              <a:rPr lang="ru-RU" sz="2000" b="1" dirty="0">
                <a:ea typeface="Calibri" panose="020F0502020204030204" pitchFamily="34" charset="0"/>
              </a:rPr>
              <a:t>№ </a:t>
            </a:r>
            <a:r>
              <a:rPr lang="ru-RU" sz="2000" b="1" dirty="0" smtClean="0">
                <a:ea typeface="Calibri" panose="020F0502020204030204" pitchFamily="34" charset="0"/>
              </a:rPr>
              <a:t>4 </a:t>
            </a:r>
            <a:r>
              <a:rPr lang="ru-RU" sz="2000" b="1" dirty="0" smtClean="0">
                <a:ea typeface="Calibri" panose="020F0502020204030204" pitchFamily="34" charset="0"/>
              </a:rPr>
              <a:t>И №3  </a:t>
            </a:r>
            <a:r>
              <a:rPr lang="ru-RU" sz="2000" dirty="0">
                <a:ea typeface="Liberation Serif"/>
              </a:rPr>
              <a:t>медицинскую помощь </a:t>
            </a:r>
            <a:r>
              <a:rPr lang="ru-RU" sz="2000" dirty="0" smtClean="0">
                <a:ea typeface="Liberation Serif"/>
              </a:rPr>
              <a:t>осуществляют сотрудники педиатрического отделения,</a:t>
            </a:r>
            <a:r>
              <a:rPr lang="ru-RU" sz="2000" dirty="0" smtClean="0">
                <a:ea typeface="Calibri" panose="020F0502020204030204" pitchFamily="34" charset="0"/>
              </a:rPr>
              <a:t> в </a:t>
            </a:r>
            <a:r>
              <a:rPr lang="ru-RU" sz="2000" dirty="0">
                <a:ea typeface="Calibri" panose="020F0502020204030204" pitchFamily="34" charset="0"/>
              </a:rPr>
              <a:t>состав </a:t>
            </a:r>
            <a:r>
              <a:rPr lang="ru-RU" sz="2000" dirty="0" smtClean="0">
                <a:ea typeface="Calibri" panose="020F0502020204030204" pitchFamily="34" charset="0"/>
              </a:rPr>
              <a:t>входят соответственно </a:t>
            </a:r>
            <a:r>
              <a:rPr lang="ru-RU" sz="2400" dirty="0" smtClean="0">
                <a:ea typeface="Calibri" panose="020F0502020204030204" pitchFamily="34" charset="0"/>
              </a:rPr>
              <a:t>11 и 13</a:t>
            </a:r>
            <a:r>
              <a:rPr lang="ru-RU" sz="2400" b="1" dirty="0" smtClean="0">
                <a:ea typeface="Calibri" panose="020F0502020204030204" pitchFamily="34" charset="0"/>
              </a:rPr>
              <a:t> </a:t>
            </a:r>
            <a:r>
              <a:rPr lang="ru-RU" sz="2000" b="1" dirty="0">
                <a:ea typeface="Calibri" panose="020F0502020204030204" pitchFamily="34" charset="0"/>
              </a:rPr>
              <a:t>педиатрических </a:t>
            </a:r>
            <a:r>
              <a:rPr lang="ru-RU" sz="2000" b="1" dirty="0" smtClean="0">
                <a:ea typeface="Calibri" panose="020F0502020204030204" pitchFamily="34" charset="0"/>
              </a:rPr>
              <a:t>участков</a:t>
            </a:r>
            <a:r>
              <a:rPr lang="ru-RU" sz="2000" dirty="0" smtClean="0">
                <a:ea typeface="Calibri" panose="020F050202020403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ea typeface="Calibri" panose="020F0502020204030204" pitchFamily="34" charset="0"/>
              </a:rPr>
              <a:t>отделения </a:t>
            </a:r>
            <a:r>
              <a:rPr lang="ru-RU" sz="2000" dirty="0">
                <a:ea typeface="Calibri" panose="020F0502020204030204" pitchFamily="34" charset="0"/>
              </a:rPr>
              <a:t>оказания медицинской помощи несовершеннолетним в образовательных </a:t>
            </a:r>
            <a:r>
              <a:rPr lang="ru-RU" sz="2000" dirty="0" smtClean="0">
                <a:ea typeface="Calibri" panose="020F0502020204030204" pitchFamily="34" charset="0"/>
              </a:rPr>
              <a:t>организациях;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ea typeface="Calibri" panose="020F0502020204030204" pitchFamily="34" charset="0"/>
              </a:rPr>
              <a:t>кабинеты </a:t>
            </a:r>
            <a:r>
              <a:rPr lang="ru-RU" sz="2000" dirty="0">
                <a:ea typeface="Calibri" panose="020F0502020204030204" pitchFamily="34" charset="0"/>
              </a:rPr>
              <a:t>офтальмолога, невролога, хирурга, ортопеда</a:t>
            </a:r>
            <a:r>
              <a:rPr lang="ru-RU" sz="2000" dirty="0" smtClean="0">
                <a:ea typeface="Calibri" panose="020F0502020204030204" pitchFamily="34" charset="0"/>
              </a:rPr>
              <a:t>,</a:t>
            </a:r>
            <a:r>
              <a:rPr lang="ru-RU" sz="2000" dirty="0"/>
              <a:t> </a:t>
            </a:r>
            <a:r>
              <a:rPr lang="ru-RU" sz="2000" dirty="0" err="1"/>
              <a:t>оториноларинголога</a:t>
            </a:r>
            <a:r>
              <a:rPr lang="ru-RU" sz="2000" dirty="0"/>
              <a:t>, УЗИ, ЭКГ, проводится </a:t>
            </a:r>
            <a:r>
              <a:rPr lang="ru-RU" sz="2000" dirty="0" smtClean="0"/>
              <a:t>массаж, физиотерапевтическое лечение.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Специализированная медицинская помощь </a:t>
            </a:r>
            <a:r>
              <a:rPr lang="ru-RU" sz="2000" b="1" dirty="0"/>
              <a:t>второго уровня </a:t>
            </a:r>
            <a:r>
              <a:rPr lang="ru-RU" sz="2000" dirty="0"/>
              <a:t>детям оказывают специалисты всех структурных подразделений ГБУЗ «ДГП №7 ДЗМ</a:t>
            </a:r>
            <a:r>
              <a:rPr lang="ru-RU" sz="2000" dirty="0" smtClean="0"/>
              <a:t>».</a:t>
            </a:r>
          </a:p>
          <a:p>
            <a:pPr algn="just"/>
            <a:r>
              <a:rPr lang="ru-RU" sz="2000" dirty="0" smtClean="0"/>
              <a:t> </a:t>
            </a: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Для оказания медицинской помощи </a:t>
            </a:r>
            <a:r>
              <a:rPr lang="ru-RU" sz="2000" b="1" dirty="0"/>
              <a:t>третьего уровня </a:t>
            </a:r>
            <a:r>
              <a:rPr lang="ru-RU" sz="2000" dirty="0"/>
              <a:t>дети направляются согласно профилю заболевания в соответствии с маршрутизацией в детские стационары города </a:t>
            </a:r>
            <a:r>
              <a:rPr lang="ru-RU" sz="2000" dirty="0" smtClean="0"/>
              <a:t>Москвы.</a:t>
            </a: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>
              <a:latin typeface="+mj-lt"/>
              <a:ea typeface="Calibri" panose="020F0502020204030204" pitchFamily="34" charset="0"/>
            </a:endParaRPr>
          </a:p>
          <a:p>
            <a:pPr algn="just"/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368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17988"/>
            <a:ext cx="9311396" cy="993057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Возрастной состав прикрепленного населения </a:t>
            </a:r>
            <a:r>
              <a:rPr lang="ru-RU" sz="2800" b="1" dirty="0" smtClean="0">
                <a:solidFill>
                  <a:schemeClr val="tx1"/>
                </a:solidFill>
              </a:rPr>
              <a:t>филиалов №3, №4 на </a:t>
            </a:r>
            <a:r>
              <a:rPr lang="ru-RU" sz="2800" b="1" dirty="0" smtClean="0">
                <a:solidFill>
                  <a:schemeClr val="tx1"/>
                </a:solidFill>
              </a:rPr>
              <a:t>01.12.2025года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635914"/>
              </p:ext>
            </p:extLst>
          </p:nvPr>
        </p:nvGraphicFramePr>
        <p:xfrm>
          <a:off x="677332" y="1111043"/>
          <a:ext cx="9390899" cy="3179181"/>
        </p:xfrm>
        <a:graphic>
          <a:graphicData uri="http://schemas.openxmlformats.org/drawingml/2006/table">
            <a:tbl>
              <a:tblPr/>
              <a:tblGrid>
                <a:gridCol w="2343336">
                  <a:extLst>
                    <a:ext uri="{9D8B030D-6E8A-4147-A177-3AD203B41FA5}">
                      <a16:colId xmlns:a16="http://schemas.microsoft.com/office/drawing/2014/main" val="3155775995"/>
                    </a:ext>
                  </a:extLst>
                </a:gridCol>
                <a:gridCol w="1790414">
                  <a:extLst>
                    <a:ext uri="{9D8B030D-6E8A-4147-A177-3AD203B41FA5}">
                      <a16:colId xmlns:a16="http://schemas.microsoft.com/office/drawing/2014/main" val="183738762"/>
                    </a:ext>
                  </a:extLst>
                </a:gridCol>
                <a:gridCol w="1843074">
                  <a:extLst>
                    <a:ext uri="{9D8B030D-6E8A-4147-A177-3AD203B41FA5}">
                      <a16:colId xmlns:a16="http://schemas.microsoft.com/office/drawing/2014/main" val="810647915"/>
                    </a:ext>
                  </a:extLst>
                </a:gridCol>
                <a:gridCol w="1816744">
                  <a:extLst>
                    <a:ext uri="{9D8B030D-6E8A-4147-A177-3AD203B41FA5}">
                      <a16:colId xmlns:a16="http://schemas.microsoft.com/office/drawing/2014/main" val="3376226258"/>
                    </a:ext>
                  </a:extLst>
                </a:gridCol>
                <a:gridCol w="1597331">
                  <a:extLst>
                    <a:ext uri="{9D8B030D-6E8A-4147-A177-3AD203B41FA5}">
                      <a16:colId xmlns:a16="http://schemas.microsoft.com/office/drawing/2014/main" val="1967720664"/>
                    </a:ext>
                  </a:extLst>
                </a:gridCol>
              </a:tblGrid>
              <a:tr h="6587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 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Дети до 1 года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Дети от 1 года до 15 лет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Подростки 15-18 лет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ВСЕГО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507011"/>
                  </a:ext>
                </a:extLst>
              </a:tr>
              <a:tr h="4719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филиал №3 2024 г.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402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10587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2316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13304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142007"/>
                  </a:ext>
                </a:extLst>
              </a:tr>
              <a:tr h="376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филиал №3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2025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г.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457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10201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2384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13042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3232203"/>
                  </a:ext>
                </a:extLst>
              </a:tr>
              <a:tr h="4529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Филиал №4 2024г.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312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8698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2161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11171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473543"/>
                  </a:ext>
                </a:extLst>
              </a:tr>
              <a:tr h="442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Филиал №4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2025г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392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8957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2225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11574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7990111"/>
                  </a:ext>
                </a:extLst>
              </a:tr>
              <a:tr h="388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ИТОГО 2024г.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714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19285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4477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24475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191554"/>
                  </a:ext>
                </a:extLst>
              </a:tr>
              <a:tr h="3883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ИТОГО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2025г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.</a:t>
                      </a: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849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19158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4609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24616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944" marR="6944" marT="69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56903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77332" y="4601497"/>
            <a:ext cx="9469558" cy="193899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ea typeface="Calibri" panose="020F0502020204030204" pitchFamily="34" charset="0"/>
              </a:rPr>
              <a:t>В </a:t>
            </a:r>
            <a:r>
              <a:rPr lang="ru-RU" sz="2000" dirty="0" smtClean="0">
                <a:ea typeface="Calibri" panose="020F0502020204030204" pitchFamily="34" charset="0"/>
              </a:rPr>
              <a:t>2025 </a:t>
            </a:r>
            <a:r>
              <a:rPr lang="ru-RU" sz="2000" dirty="0">
                <a:ea typeface="Calibri" panose="020F0502020204030204" pitchFamily="34" charset="0"/>
              </a:rPr>
              <a:t>отмечается незначительное </a:t>
            </a:r>
            <a:r>
              <a:rPr lang="ru-RU" sz="2000" dirty="0" smtClean="0">
                <a:ea typeface="Calibri" panose="020F0502020204030204" pitchFamily="34" charset="0"/>
              </a:rPr>
              <a:t>повышение </a:t>
            </a:r>
            <a:r>
              <a:rPr lang="ru-RU" sz="2000" dirty="0">
                <a:ea typeface="Calibri" panose="020F0502020204030204" pitchFamily="34" charset="0"/>
              </a:rPr>
              <a:t>рождаемости, </a:t>
            </a:r>
            <a:r>
              <a:rPr lang="ru-RU" sz="2000" dirty="0" smtClean="0">
                <a:ea typeface="Calibri" panose="020F0502020204030204" pitchFamily="34" charset="0"/>
              </a:rPr>
              <a:t>коэффициент </a:t>
            </a:r>
            <a:r>
              <a:rPr lang="ru-RU" sz="2000" dirty="0">
                <a:ea typeface="Calibri" panose="020F0502020204030204" pitchFamily="34" charset="0"/>
              </a:rPr>
              <a:t>рождаемости остается высоким – </a:t>
            </a:r>
            <a:r>
              <a:rPr lang="ru-RU" sz="2000" dirty="0" smtClean="0">
                <a:ea typeface="Calibri" panose="020F0502020204030204" pitchFamily="34" charset="0"/>
              </a:rPr>
              <a:t>34,5 на 1000 </a:t>
            </a:r>
            <a:r>
              <a:rPr lang="ru-RU" sz="2000" dirty="0">
                <a:ea typeface="Calibri" panose="020F0502020204030204" pitchFamily="34" charset="0"/>
              </a:rPr>
              <a:t>(по ГБУЗ «ДГП №7 </a:t>
            </a:r>
            <a:r>
              <a:rPr lang="ru-RU" sz="2000" dirty="0" smtClean="0">
                <a:ea typeface="Calibri" panose="020F0502020204030204" pitchFamily="34" charset="0"/>
              </a:rPr>
              <a:t>ДЗМ»– 33,7),</a:t>
            </a:r>
            <a:r>
              <a:rPr lang="ru-RU" sz="2000" dirty="0" smtClean="0"/>
              <a:t> </a:t>
            </a:r>
            <a:r>
              <a:rPr lang="ru-RU" sz="2000" dirty="0"/>
              <a:t>одновременно сохраняется относительно большое число подростков, что в целом отражает демографические тенденции, происходящие в </a:t>
            </a:r>
            <a:r>
              <a:rPr lang="ru-RU" sz="2000" dirty="0" smtClean="0"/>
              <a:t>обществе</a:t>
            </a:r>
            <a:r>
              <a:rPr lang="ru-RU" dirty="0" smtClean="0"/>
              <a:t>.</a:t>
            </a:r>
            <a:r>
              <a:rPr lang="ru-RU" sz="2000" dirty="0" smtClean="0">
                <a:latin typeface="Trebuchet MS" panose="020B0603020202020204" pitchFamily="34" charset="0"/>
                <a:ea typeface="Calibri" panose="020F0502020204030204" pitchFamily="34" charset="0"/>
              </a:rPr>
              <a:t> </a:t>
            </a:r>
            <a:endParaRPr lang="ru-RU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926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177" y="235132"/>
            <a:ext cx="9805851" cy="949234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Возрастной состав прикрепленного населения филиалов №3, </a:t>
            </a:r>
            <a:r>
              <a:rPr lang="ru-RU" sz="2800" b="1" dirty="0" smtClean="0">
                <a:solidFill>
                  <a:schemeClr val="tx1"/>
                </a:solidFill>
              </a:rPr>
              <a:t>№4 </a:t>
            </a:r>
            <a:r>
              <a:rPr lang="ru-RU" sz="2800" b="1" dirty="0">
                <a:solidFill>
                  <a:schemeClr val="tx1"/>
                </a:solidFill>
              </a:rPr>
              <a:t>на </a:t>
            </a:r>
            <a:r>
              <a:rPr lang="ru-RU" sz="2800" b="1" dirty="0" smtClean="0">
                <a:solidFill>
                  <a:schemeClr val="tx1"/>
                </a:solidFill>
              </a:rPr>
              <a:t>01.12.2025 года  АБС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97045729"/>
              </p:ext>
            </p:extLst>
          </p:nvPr>
        </p:nvGraphicFramePr>
        <p:xfrm>
          <a:off x="383177" y="1184366"/>
          <a:ext cx="4955175" cy="531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04123569"/>
              </p:ext>
            </p:extLst>
          </p:nvPr>
        </p:nvGraphicFramePr>
        <p:xfrm>
          <a:off x="5338354" y="1184366"/>
          <a:ext cx="4850675" cy="531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24357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5464"/>
            <a:ext cx="10130574" cy="1689462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500" b="1" dirty="0" smtClean="0">
                <a:solidFill>
                  <a:schemeClr val="tx1"/>
                </a:solidFill>
              </a:rPr>
              <a:t>Организация </a:t>
            </a:r>
            <a:r>
              <a:rPr lang="ru-RU" sz="2500" b="1" dirty="0">
                <a:solidFill>
                  <a:schemeClr val="tx1"/>
                </a:solidFill>
              </a:rPr>
              <a:t>работы в период действия режима повышенной </a:t>
            </a:r>
            <a:r>
              <a:rPr lang="ru-RU" sz="2500" b="1" dirty="0" smtClean="0">
                <a:solidFill>
                  <a:schemeClr val="tx1"/>
                </a:solidFill>
              </a:rPr>
              <a:t>готовности </a:t>
            </a:r>
            <a:r>
              <a:rPr lang="ru-RU" sz="2500" b="1" dirty="0">
                <a:solidFill>
                  <a:schemeClr val="tx1"/>
                </a:solidFill>
              </a:rPr>
              <a:t>по профилактике гриппа, острых респираторных вирусных инфекций </a:t>
            </a:r>
            <a:r>
              <a:rPr lang="ru-RU" sz="2500" b="1" dirty="0" smtClean="0">
                <a:solidFill>
                  <a:schemeClr val="tx1"/>
                </a:solidFill>
              </a:rPr>
              <a:t>и </a:t>
            </a:r>
            <a:r>
              <a:rPr lang="ru-RU" sz="2500" b="1" dirty="0">
                <a:solidFill>
                  <a:schemeClr val="tx1"/>
                </a:solidFill>
              </a:rPr>
              <a:t>новой </a:t>
            </a:r>
            <a:r>
              <a:rPr lang="ru-RU" sz="2500" b="1" dirty="0" err="1">
                <a:solidFill>
                  <a:schemeClr val="tx1"/>
                </a:solidFill>
              </a:rPr>
              <a:t>коронавирусной</a:t>
            </a:r>
            <a:r>
              <a:rPr lang="ru-RU" sz="2500" b="1" dirty="0">
                <a:solidFill>
                  <a:schemeClr val="tx1"/>
                </a:solidFill>
              </a:rPr>
              <a:t> </a:t>
            </a:r>
            <a:r>
              <a:rPr lang="ru-RU" sz="2500" b="1" dirty="0" smtClean="0">
                <a:solidFill>
                  <a:schemeClr val="tx1"/>
                </a:solidFill>
              </a:rPr>
              <a:t>инфекции в сезон 2025-2026 </a:t>
            </a:r>
            <a:r>
              <a:rPr lang="ru-RU" sz="2500" b="1" dirty="0" err="1" smtClean="0">
                <a:solidFill>
                  <a:schemeClr val="tx1"/>
                </a:solidFill>
              </a:rPr>
              <a:t>г.г</a:t>
            </a:r>
            <a:r>
              <a:rPr lang="ru-RU" sz="2500" b="1" dirty="0" smtClean="0">
                <a:solidFill>
                  <a:schemeClr val="tx1"/>
                </a:solidFill>
              </a:rPr>
              <a:t>. </a:t>
            </a:r>
            <a:endParaRPr lang="ru-RU" sz="25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7335" y="1854926"/>
            <a:ext cx="10217088" cy="501675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соответствии с Постановлением  Главного государственного санитарного врача Российской Федерации </a:t>
            </a:r>
            <a:r>
              <a:rPr lang="ru-RU" sz="2000" dirty="0" smtClean="0"/>
              <a:t>от</a:t>
            </a:r>
            <a:r>
              <a:rPr lang="ru-RU" dirty="0" smtClean="0"/>
              <a:t> </a:t>
            </a:r>
            <a:r>
              <a:rPr lang="ru-RU" sz="2000" b="1" dirty="0" smtClean="0"/>
              <a:t>08.07.2025 </a:t>
            </a:r>
            <a:r>
              <a:rPr lang="ru-RU" sz="2000" b="1" dirty="0"/>
              <a:t>N </a:t>
            </a:r>
            <a:r>
              <a:rPr lang="ru-RU" sz="2000" b="1" dirty="0" smtClean="0"/>
              <a:t>14 </a:t>
            </a:r>
            <a:r>
              <a:rPr lang="ru-RU" sz="2000" dirty="0"/>
              <a:t>"О мероприятиях по профилактике гриппа, </a:t>
            </a:r>
            <a:r>
              <a:rPr lang="ru-RU" sz="2000" dirty="0" smtClean="0"/>
              <a:t>ОРВИ и </a:t>
            </a:r>
            <a:r>
              <a:rPr lang="ru-RU" sz="2000" dirty="0"/>
              <a:t>новой </a:t>
            </a:r>
            <a:r>
              <a:rPr lang="ru-RU" sz="2000" dirty="0" err="1"/>
              <a:t>коронавирусной</a:t>
            </a:r>
            <a:r>
              <a:rPr lang="ru-RU" sz="2000" dirty="0"/>
              <a:t> инфекции(COVID-19)  в эпидемическом сезоне </a:t>
            </a:r>
            <a:r>
              <a:rPr lang="ru-RU" sz="2000" dirty="0" smtClean="0"/>
              <a:t>2025-2026 годов«, </a:t>
            </a:r>
            <a:r>
              <a:rPr lang="ru-RU" sz="2000" dirty="0"/>
              <a:t>других нормативных актов в ГБУЗ «ДГП №7 ДЗМ»  продолжал действовать </a:t>
            </a:r>
            <a:r>
              <a:rPr lang="ru-RU" sz="2000" dirty="0" smtClean="0"/>
              <a:t>регламент,  </a:t>
            </a:r>
            <a:r>
              <a:rPr lang="ru-RU" sz="2000" dirty="0"/>
              <a:t>предусматривающий</a:t>
            </a:r>
            <a:r>
              <a:rPr lang="ru-RU" sz="2000" dirty="0" smtClean="0"/>
              <a:t>:</a:t>
            </a:r>
          </a:p>
          <a:p>
            <a:pPr algn="just"/>
            <a:r>
              <a:rPr lang="ru-RU" sz="2000" dirty="0"/>
              <a:t>-использование индивидуальных средств защиты (маски</a:t>
            </a:r>
            <a:r>
              <a:rPr lang="ru-RU" sz="2000" dirty="0" smtClean="0"/>
              <a:t>); </a:t>
            </a:r>
            <a:endParaRPr lang="ru-RU" sz="2000" dirty="0"/>
          </a:p>
          <a:p>
            <a:pPr algn="just"/>
            <a:r>
              <a:rPr lang="ru-RU" sz="2000" dirty="0" smtClean="0"/>
              <a:t>-</a:t>
            </a:r>
            <a:r>
              <a:rPr lang="ru-RU" sz="2000" dirty="0"/>
              <a:t>обеззараживание воздуха с использованием бактерицидных облучателей закрытого типа в присутствии </a:t>
            </a:r>
            <a:r>
              <a:rPr lang="ru-RU" sz="2000" dirty="0" smtClean="0"/>
              <a:t>пациентов:</a:t>
            </a:r>
            <a:endParaRPr lang="ru-RU" sz="2000" dirty="0"/>
          </a:p>
          <a:p>
            <a:pPr algn="just"/>
            <a:r>
              <a:rPr lang="ru-RU" sz="2000" dirty="0"/>
              <a:t>-оказание  медицинской помощи высоко лихорадящим больным с респираторными симптомами на </a:t>
            </a:r>
            <a:r>
              <a:rPr lang="ru-RU" sz="2000" dirty="0" smtClean="0"/>
              <a:t>дому;</a:t>
            </a:r>
          </a:p>
          <a:p>
            <a:pPr algn="just"/>
            <a:r>
              <a:rPr lang="ru-RU" sz="2000" dirty="0"/>
              <a:t>функционирование в каждом здании отделения ОРВИ  с отдельным входом, режимом работы с 08.00 до 20.00 в будние дни, (выходные с 9.00до 15.00), для проведения  приёма пациентов с симптомами респираторных заболеваний лёгкой </a:t>
            </a:r>
            <a:r>
              <a:rPr lang="ru-RU" sz="2000" dirty="0" smtClean="0"/>
              <a:t>степени;</a:t>
            </a:r>
          </a:p>
          <a:p>
            <a:pPr algn="just"/>
            <a:r>
              <a:rPr lang="ru-RU" sz="2000" dirty="0"/>
              <a:t>Прием детей с симптомами </a:t>
            </a:r>
            <a:r>
              <a:rPr lang="ru-RU" sz="2000" dirty="0" err="1"/>
              <a:t>высококонтагиозных</a:t>
            </a:r>
            <a:r>
              <a:rPr lang="ru-RU" sz="2000" dirty="0"/>
              <a:t> заболеваний  </a:t>
            </a:r>
            <a:r>
              <a:rPr lang="ru-RU" sz="2000" dirty="0" smtClean="0"/>
              <a:t>в фильтр-боксе (отдельный вход).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95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8701" y="261258"/>
            <a:ext cx="8605474" cy="1018902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Заболеваемость детского населения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ГБУЗ «ДГП №7 ДЗМ»  2023-2025 </a:t>
            </a:r>
            <a:r>
              <a:rPr lang="ru-RU" sz="2800" b="1" dirty="0" err="1">
                <a:solidFill>
                  <a:schemeClr val="tx1"/>
                </a:solidFill>
              </a:rPr>
              <a:t>г.г</a:t>
            </a:r>
            <a:r>
              <a:rPr lang="ru-RU" sz="2800" b="1" dirty="0">
                <a:solidFill>
                  <a:schemeClr val="tx1"/>
                </a:solidFill>
              </a:rPr>
              <a:t>. 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085721"/>
              </p:ext>
            </p:extLst>
          </p:nvPr>
        </p:nvGraphicFramePr>
        <p:xfrm>
          <a:off x="677863" y="1280160"/>
          <a:ext cx="8596312" cy="4761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7572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294968"/>
            <a:ext cx="8918950" cy="953729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СТРУКТУРА ПЕРВИЧНОЙ  ЗАБОЛЕВАЕМОСТИ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в ГБУЗ»ДГП №7 ДЗМ» %</a:t>
            </a:r>
            <a:endParaRPr lang="ru-RU" sz="2800" dirty="0"/>
          </a:p>
        </p:txBody>
      </p:sp>
      <p:graphicFrame>
        <p:nvGraphicFramePr>
          <p:cNvPr id="6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794509"/>
              </p:ext>
            </p:extLst>
          </p:nvPr>
        </p:nvGraphicFramePr>
        <p:xfrm>
          <a:off x="677334" y="1248697"/>
          <a:ext cx="8918950" cy="4793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642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33D633B-0E1D-4DF6-B05F-0F2713646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34911"/>
            <a:ext cx="8596668" cy="1795489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Государственного бюджетного учреждения здравоохранения города Москвы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«Детская городская поликлиника № 7 Департамента здравоохранения города Москвы»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0C1A88B6-64FE-43D4-9FE2-55643CA96F0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7690" y="2083633"/>
            <a:ext cx="8596312" cy="477436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Головное здание и филиалы №1,2,3,4 расположены </a:t>
            </a:r>
            <a:r>
              <a:rPr lang="ru-RU" sz="2000" dirty="0"/>
              <a:t>в Восточном административном округе</a:t>
            </a:r>
          </a:p>
          <a:p>
            <a:r>
              <a:rPr lang="ru-RU" sz="2000" dirty="0"/>
              <a:t>Район </a:t>
            </a:r>
            <a:r>
              <a:rPr lang="ru-RU" sz="2000" dirty="0" smtClean="0"/>
              <a:t>обслуживания</a:t>
            </a:r>
            <a:r>
              <a:rPr lang="ru-RU" sz="2000" dirty="0"/>
              <a:t>: </a:t>
            </a:r>
            <a:r>
              <a:rPr lang="ru-RU" sz="2000" dirty="0" smtClean="0"/>
              <a:t>Вешняки,  </a:t>
            </a:r>
            <a:r>
              <a:rPr lang="ru-RU" sz="2000" dirty="0"/>
              <a:t>Перово, Ивановское, Новогиреево</a:t>
            </a:r>
          </a:p>
          <a:p>
            <a:r>
              <a:rPr lang="ru-RU" sz="2000" dirty="0" smtClean="0"/>
              <a:t>Проектная/фактическая </a:t>
            </a:r>
            <a:r>
              <a:rPr lang="ru-RU" sz="2000" dirty="0"/>
              <a:t>мощность (посещений в смену): </a:t>
            </a:r>
            <a:r>
              <a:rPr lang="ru-RU" sz="2000" dirty="0" smtClean="0"/>
              <a:t>головное здание </a:t>
            </a:r>
            <a:r>
              <a:rPr lang="ru-RU" sz="2000" b="1" dirty="0" smtClean="0"/>
              <a:t>480/480</a:t>
            </a:r>
            <a:r>
              <a:rPr lang="ru-RU" sz="2000" dirty="0" smtClean="0"/>
              <a:t>, филиалы 1,2,3,4  </a:t>
            </a:r>
            <a:r>
              <a:rPr lang="ru-RU" sz="2000" b="1" dirty="0" smtClean="0"/>
              <a:t>320/320</a:t>
            </a:r>
            <a:endParaRPr lang="ru-RU" sz="2000" b="1" dirty="0"/>
          </a:p>
          <a:p>
            <a:r>
              <a:rPr lang="ru-RU" sz="2000" dirty="0" smtClean="0"/>
              <a:t>Количество </a:t>
            </a:r>
            <a:r>
              <a:rPr lang="ru-RU" sz="2000" dirty="0"/>
              <a:t>прикрепленного населения </a:t>
            </a:r>
            <a:r>
              <a:rPr lang="ru-RU" sz="2000" dirty="0" smtClean="0"/>
              <a:t>по данным ЕМИАС (чел.):</a:t>
            </a:r>
            <a:r>
              <a:rPr lang="ru-RU" sz="2000" b="1" dirty="0" smtClean="0"/>
              <a:t>54060</a:t>
            </a:r>
            <a:r>
              <a:rPr lang="ru-RU" sz="2000" dirty="0" smtClean="0"/>
              <a:t>;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(головное здание </a:t>
            </a:r>
            <a:r>
              <a:rPr lang="ru-RU" sz="2000" b="1" dirty="0" smtClean="0"/>
              <a:t>9803</a:t>
            </a:r>
            <a:r>
              <a:rPr lang="ru-RU" sz="2000" dirty="0" smtClean="0"/>
              <a:t>, филиал №1 </a:t>
            </a:r>
            <a:r>
              <a:rPr lang="ru-RU" sz="2000" b="1" dirty="0" smtClean="0"/>
              <a:t>8422</a:t>
            </a:r>
            <a:r>
              <a:rPr lang="ru-RU" sz="2000" dirty="0" smtClean="0"/>
              <a:t>, филиал №2 </a:t>
            </a:r>
            <a:r>
              <a:rPr lang="ru-RU" sz="2000" b="1" dirty="0" smtClean="0"/>
              <a:t>11219</a:t>
            </a:r>
            <a:r>
              <a:rPr lang="ru-RU" sz="2000" dirty="0" smtClean="0"/>
              <a:t>, филиал №3 </a:t>
            </a:r>
            <a:r>
              <a:rPr lang="ru-RU" sz="2000" b="1" dirty="0" smtClean="0"/>
              <a:t>13042</a:t>
            </a:r>
            <a:r>
              <a:rPr lang="ru-RU" sz="2000" dirty="0" smtClean="0"/>
              <a:t> , филиал №4  </a:t>
            </a:r>
            <a:r>
              <a:rPr lang="ru-RU" sz="2000" b="1" dirty="0" smtClean="0"/>
              <a:t>11547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Сотрудники</a:t>
            </a:r>
            <a:r>
              <a:rPr lang="ru-RU" sz="2000" dirty="0"/>
              <a:t>: </a:t>
            </a:r>
            <a:r>
              <a:rPr lang="ru-RU" sz="2000" b="1" dirty="0" smtClean="0"/>
              <a:t>444 </a:t>
            </a:r>
            <a:r>
              <a:rPr lang="ru-RU" sz="2000" dirty="0" smtClean="0"/>
              <a:t>человек, ставок  </a:t>
            </a:r>
            <a:r>
              <a:rPr lang="ru-RU" sz="2000" b="1" dirty="0" smtClean="0"/>
              <a:t>473,83</a:t>
            </a:r>
            <a:r>
              <a:rPr lang="ru-RU" sz="2000" dirty="0" smtClean="0"/>
              <a:t> укомплектованность </a:t>
            </a:r>
            <a:r>
              <a:rPr lang="ru-RU" sz="2000" b="1" dirty="0" smtClean="0"/>
              <a:t>93,7%</a:t>
            </a:r>
          </a:p>
          <a:p>
            <a:r>
              <a:rPr lang="ru-RU" sz="2000" dirty="0"/>
              <a:t>Доступность между головным зданием и </a:t>
            </a:r>
            <a:r>
              <a:rPr lang="ru-RU" sz="2000" dirty="0" smtClean="0"/>
              <a:t>филиалами </a:t>
            </a:r>
            <a:r>
              <a:rPr lang="ru-RU" sz="2000" dirty="0"/>
              <a:t>составляет </a:t>
            </a:r>
            <a:r>
              <a:rPr lang="ru-RU" sz="2000" dirty="0" smtClean="0"/>
              <a:t>от 7 до 35 минут </a:t>
            </a:r>
            <a:r>
              <a:rPr lang="ru-RU" sz="2000" dirty="0"/>
              <a:t>на общественном транспорте</a:t>
            </a:r>
            <a:r>
              <a:rPr lang="ru-RU" sz="2000" dirty="0" smtClean="0"/>
              <a:t>, от </a:t>
            </a:r>
            <a:r>
              <a:rPr lang="ru-RU" sz="2000" dirty="0"/>
              <a:t>20-25 </a:t>
            </a:r>
            <a:r>
              <a:rPr lang="ru-RU" sz="2000" dirty="0" smtClean="0"/>
              <a:t>пешком</a:t>
            </a:r>
            <a:r>
              <a:rPr lang="ru-RU" sz="2000" dirty="0"/>
              <a:t>.</a:t>
            </a:r>
          </a:p>
          <a:p>
            <a:endParaRPr lang="ru-RU" sz="20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14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9105762" cy="845574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СТРУКТУРА ПЕРВИЧНОЙ  ЗАБОЛЕВАЕМОСТИ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в ГБУЗ»ДГП №7 </a:t>
            </a:r>
            <a:r>
              <a:rPr lang="ru-RU" sz="2800" b="1" dirty="0" smtClean="0">
                <a:solidFill>
                  <a:schemeClr val="tx1"/>
                </a:solidFill>
              </a:rPr>
              <a:t>ДЗМ»ПРОДОЛЖЕНИЕ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455174"/>
            <a:ext cx="9105762" cy="4586188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 структуре острой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заболеваемости: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традиционно занимают респираторные болезни органов дыхания (43,1%),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- заболевания органов зрения (9,91%),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 заболевания опорно-двигательного аппарата (7,8%),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место- заболевания уха (3,3%).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заболеваемости полностью коррелирует со среднегородскими цифрами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17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9337"/>
            <a:ext cx="9951336" cy="952043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Регистрация новой </a:t>
            </a:r>
            <a:r>
              <a:rPr lang="ru-RU" sz="2800" b="1" dirty="0" err="1">
                <a:solidFill>
                  <a:schemeClr val="tx1"/>
                </a:solidFill>
              </a:rPr>
              <a:t>коронавирусной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инфекции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2025 г.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7333" y="1484671"/>
            <a:ext cx="10403622" cy="529375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В 2025  году в  ГБУЗ «ДГП№7 ДЗМ», как и  в целом по городу,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отмечается значительное снижение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регистрации  случаев 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COVID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- 19 у детей.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Зарегистрировано за 2025 год всего 220 случаев заболевания</a:t>
            </a: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7052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412" y="245806"/>
            <a:ext cx="9419303" cy="471949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tx1"/>
                </a:solidFill>
              </a:rPr>
              <a:t>Р</a:t>
            </a:r>
            <a:r>
              <a:rPr lang="ru-RU" sz="3100" b="1" dirty="0" smtClean="0">
                <a:solidFill>
                  <a:schemeClr val="tx1"/>
                </a:solidFill>
              </a:rPr>
              <a:t>АСПРЕДЕЛЕНИЕ ПО ГРУППАМ ЗДОРОВЬЯ 2025 год </a:t>
            </a:r>
            <a:endParaRPr lang="ru-RU" sz="31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521109" y="4203430"/>
            <a:ext cx="9773263" cy="254749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2025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году проводились профилактические осмотры детей и подростков, осмотрено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46236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и подростков (95%), у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84,3% ( 2024 год-81,5%)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констатирована 1 и 2 группа здоровья (здоровые дети и дети с минимальными отклонениями здоровья),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13,5%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( 2024 год-16,5%)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имеют хронические заболевании в стадии компенсации,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2,2%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(2024год- 1,9%)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страдают тяжелыми хроническими заболеваниями. Распределение детей по группам здоровья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 не изменилось.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881821"/>
              </p:ext>
            </p:extLst>
          </p:nvPr>
        </p:nvGraphicFramePr>
        <p:xfrm>
          <a:off x="521109" y="717756"/>
          <a:ext cx="9773263" cy="3588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342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4" y="255640"/>
            <a:ext cx="9213918" cy="884902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                        ПРОФИЛАКТИЧЕСКИЕ </a:t>
            </a:r>
            <a:r>
              <a:rPr lang="ru-RU" sz="2800" b="1" dirty="0">
                <a:solidFill>
                  <a:schemeClr val="tx1"/>
                </a:solidFill>
              </a:rPr>
              <a:t>ОСМОТРЫ </a:t>
            </a:r>
            <a:r>
              <a:rPr lang="ru-RU" sz="2800" b="1" dirty="0" smtClean="0">
                <a:solidFill>
                  <a:schemeClr val="tx1"/>
                </a:solidFill>
              </a:rPr>
              <a:t>2025 год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     </a:t>
            </a:r>
            <a:r>
              <a:rPr lang="ru-RU" sz="2800" b="1" dirty="0" smtClean="0">
                <a:solidFill>
                  <a:schemeClr val="tx1"/>
                </a:solidFill>
              </a:rPr>
              <a:t>план/выполнение АБС                 выполнение </a:t>
            </a:r>
            <a:r>
              <a:rPr lang="ru-RU" sz="2800" b="1" dirty="0" smtClean="0">
                <a:solidFill>
                  <a:schemeClr val="tx1"/>
                </a:solidFill>
              </a:rPr>
              <a:t>плана %</a:t>
            </a:r>
            <a:endParaRPr lang="ru-RU" sz="2800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13250867"/>
              </p:ext>
            </p:extLst>
          </p:nvPr>
        </p:nvGraphicFramePr>
        <p:xfrm>
          <a:off x="677863" y="1140542"/>
          <a:ext cx="4533235" cy="4901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6957635"/>
              </p:ext>
            </p:extLst>
          </p:nvPr>
        </p:nvGraphicFramePr>
        <p:xfrm>
          <a:off x="5211098" y="1140542"/>
          <a:ext cx="4680154" cy="4901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6473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7333" y="294968"/>
            <a:ext cx="8980471" cy="993058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СТРУКТУРА ХРОНИЧЕСКИХ ЗАБОЛЕВАНИЙ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АБС 2025 год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2354514"/>
              </p:ext>
            </p:extLst>
          </p:nvPr>
        </p:nvGraphicFramePr>
        <p:xfrm>
          <a:off x="677862" y="1288026"/>
          <a:ext cx="8979943" cy="5208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6273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5806"/>
            <a:ext cx="9508884" cy="60960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ДИСПАНСЕРНОЕ НАБЛЮДЕНИЕ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7334" y="934065"/>
            <a:ext cx="9508884" cy="610936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2024 года в правила диспансерного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аблюдения внесли коррективы, часть пациентов из группы диспансерных больных перевели в группу динамического наблюдения. В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ГБУЗ «ДГП №7 ДЗМ»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7123 (2024-5542,2023 год-8009)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детей,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имеют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хронические заболевания, требующие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диспансерного наблюдения,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детей инвалидов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930 ( 2023 год-920). </a:t>
            </a:r>
            <a:endParaRPr lang="ru-RU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структуре хронической патологии основное место занимают: </a:t>
            </a:r>
            <a:endParaRPr lang="ru-RU" sz="2000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болезни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органов дыхания –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17,5% (2024-19,45%) среди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них половина – это бронхиальная 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астма-49,5% (2024-57,3%), 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вторая половина – хронические болезни ЛОР-органов</a:t>
            </a:r>
            <a:r>
              <a:rPr lang="ru-RU" sz="2000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эндокринные заболевания –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16,4% (2024-</a:t>
            </a:r>
            <a:r>
              <a:rPr lang="ru-RU" sz="2000" b="1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17,8%)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среди 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них около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40,8% 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приходится на заболевания щитовидной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железы, 24,6% 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 на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ожирение, сахарный диабет 0,1%; </a:t>
            </a:r>
            <a:endParaRPr lang="ru-RU" sz="2000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заболевания нервной системы -11%, из них эпилепсия 24,7%, детский церебральный паралич – 25,2%; 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болезни глаз 9,2%, из них миопия 29,5%;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болезни опорно-двигательной системы – 7,3% ,это </a:t>
            </a:r>
            <a:r>
              <a:rPr lang="ru-RU" sz="2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артропатии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55,8% и </a:t>
            </a:r>
            <a:r>
              <a:rPr lang="ru-RU" sz="20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дорсопатии</a:t>
            </a: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43,9%. </a:t>
            </a:r>
            <a:endParaRPr lang="ru-RU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84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6645"/>
            <a:ext cx="10000498" cy="973394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cap="all" dirty="0" smtClean="0">
                <a:solidFill>
                  <a:schemeClr val="tx1"/>
                </a:solidFill>
              </a:rPr>
              <a:t>Структура заболеваний, повлекших за собой инвалидность ( 2024-2025 </a:t>
            </a:r>
            <a:r>
              <a:rPr lang="ru-RU" sz="2800" b="1" cap="all" dirty="0" err="1" smtClean="0">
                <a:solidFill>
                  <a:schemeClr val="tx1"/>
                </a:solidFill>
              </a:rPr>
              <a:t>г.г</a:t>
            </a:r>
            <a:r>
              <a:rPr lang="ru-RU" sz="2800" b="1" cap="all" dirty="0" smtClean="0">
                <a:solidFill>
                  <a:schemeClr val="tx1"/>
                </a:solidFill>
              </a:rPr>
              <a:t>.)</a:t>
            </a:r>
            <a:endParaRPr lang="ru-RU" sz="2800" b="1" cap="all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7334" y="4984955"/>
            <a:ext cx="9725194" cy="136652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структуре заболеваний, повлекших за собой инвалидность, лидирующие позиции занимают болезни нервной системы –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26,5%, динамики с 2024 годом нет (+0%),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врожденные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аномалии развития –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с 22,9%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24,2% (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+1,3%),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эндокринные заболевания – рост с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15,7%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16,1%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+0,4%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новообразования-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рост с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10%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12,6%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2,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159876"/>
              </p:ext>
            </p:extLst>
          </p:nvPr>
        </p:nvGraphicFramePr>
        <p:xfrm>
          <a:off x="677334" y="1101213"/>
          <a:ext cx="10265969" cy="3883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433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6645"/>
            <a:ext cx="9912008" cy="983226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Льготное лекарственное обеспечение                                  филиалов  </a:t>
            </a:r>
            <a:r>
              <a:rPr lang="ru-RU" sz="2800" b="1" dirty="0" smtClean="0">
                <a:solidFill>
                  <a:schemeClr val="tx1"/>
                </a:solidFill>
              </a:rPr>
              <a:t>№3, №4 и ГБУЗ«ДГП </a:t>
            </a:r>
            <a:r>
              <a:rPr lang="ru-RU" sz="2800" b="1" dirty="0">
                <a:solidFill>
                  <a:schemeClr val="tx1"/>
                </a:solidFill>
              </a:rPr>
              <a:t>№7 ДЗМ»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55175"/>
            <a:ext cx="10020163" cy="5053780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indent="450850" algn="just">
              <a:lnSpc>
                <a:spcPct val="115000"/>
              </a:lnSpc>
            </a:pP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Дети, имеющие право на социальные льготы, получают льготное лекарственное обеспечение и бесплатные продукты питания.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 выписали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детям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филиалах №3, №4 5030 (3906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2024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бесплатных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рецептов 3054 (1328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2024г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детям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детям инвалидам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623(в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г-335)</a:t>
            </a:r>
            <a:r>
              <a:rPr lang="ru-RU" sz="2000" b="1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рецепта 312 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детям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В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ГБУЗ «ДГП №7 ДЗМ» в 2025 году выписали </a:t>
            </a:r>
            <a:r>
              <a:rPr lang="ru-RU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12916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(10824 в 2024г) рецептов  </a:t>
            </a:r>
            <a:r>
              <a:rPr lang="ru-RU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6122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детям,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детям инвалидам: </a:t>
            </a:r>
            <a:r>
              <a:rPr lang="ru-RU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3528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(3586 в 2024) рецептов </a:t>
            </a:r>
            <a:r>
              <a:rPr lang="ru-RU" sz="20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1590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(1607 в 2024) детям.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лечения хронических заболеваний лекарственные препараты выписывают на срок до </a:t>
            </a:r>
            <a:r>
              <a:rPr lang="ru-RU" sz="2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года.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51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7334" y="269967"/>
            <a:ext cx="9154924" cy="949234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ЛЬГОТНОЕ ЛЕКАРСТВЕННОЕ ОБЕСПЕЧЕНИЕ 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НОВОГИРЕЕВО и </a:t>
            </a:r>
            <a:r>
              <a:rPr lang="ru-RU" sz="2800" b="1" dirty="0">
                <a:solidFill>
                  <a:schemeClr val="tx1"/>
                </a:solidFill>
              </a:rPr>
              <a:t>ГБУЗ «ДГП №7 ДЗМ»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1434448"/>
              </p:ext>
            </p:extLst>
          </p:nvPr>
        </p:nvGraphicFramePr>
        <p:xfrm>
          <a:off x="5535561" y="1219201"/>
          <a:ext cx="4876800" cy="5138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653712"/>
              </p:ext>
            </p:extLst>
          </p:nvPr>
        </p:nvGraphicFramePr>
        <p:xfrm>
          <a:off x="677863" y="1219201"/>
          <a:ext cx="4857698" cy="5138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2335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4465"/>
            <a:ext cx="9666200" cy="1366683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К</a:t>
            </a:r>
            <a:r>
              <a:rPr lang="ru-RU" sz="2800" b="1" dirty="0" smtClean="0">
                <a:solidFill>
                  <a:schemeClr val="tx1"/>
                </a:solidFill>
              </a:rPr>
              <a:t>омпенсационные выплаты 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взамен «льготных» рецептов на лекарственные препараты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91148"/>
            <a:ext cx="9666200" cy="5166851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По программе Департамента здравоохранения города Москвы, действующей с 2019 года, позволяющей получать  По программе Департамента здравоохранения города Москвы, действующей с 2019 года, позволяющей получать  компенсационные выплаты взамен «льготных» рецептов на лекарственные </a:t>
            </a:r>
            <a:r>
              <a:rPr lang="ru-RU" sz="2000" dirty="0" smtClean="0">
                <a:solidFill>
                  <a:schemeClr val="tx1"/>
                </a:solidFill>
              </a:rPr>
              <a:t>препараты.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В </a:t>
            </a:r>
            <a:r>
              <a:rPr lang="ru-RU" sz="2000" dirty="0" smtClean="0">
                <a:solidFill>
                  <a:schemeClr val="tx1"/>
                </a:solidFill>
              </a:rPr>
              <a:t>2025 </a:t>
            </a:r>
            <a:r>
              <a:rPr lang="ru-RU" sz="2000" dirty="0">
                <a:solidFill>
                  <a:schemeClr val="tx1"/>
                </a:solidFill>
              </a:rPr>
              <a:t>году в </a:t>
            </a:r>
            <a:r>
              <a:rPr lang="ru-RU" sz="2000" dirty="0" smtClean="0">
                <a:solidFill>
                  <a:schemeClr val="tx1"/>
                </a:solidFill>
              </a:rPr>
              <a:t> филиалах № 3, №4 </a:t>
            </a:r>
            <a:r>
              <a:rPr lang="ru-RU" sz="2000" dirty="0">
                <a:solidFill>
                  <a:schemeClr val="tx1"/>
                </a:solidFill>
              </a:rPr>
              <a:t>поступило и  обеспечено </a:t>
            </a:r>
            <a:r>
              <a:rPr lang="ru-RU" sz="2000" dirty="0" smtClean="0">
                <a:solidFill>
                  <a:schemeClr val="tx1"/>
                </a:solidFill>
              </a:rPr>
              <a:t> 42 (в 2024 </a:t>
            </a:r>
            <a:r>
              <a:rPr lang="ru-RU" sz="2000" dirty="0">
                <a:solidFill>
                  <a:schemeClr val="tx1"/>
                </a:solidFill>
              </a:rPr>
              <a:t>г- </a:t>
            </a:r>
            <a:r>
              <a:rPr lang="ru-RU" sz="2000" dirty="0" smtClean="0">
                <a:solidFill>
                  <a:schemeClr val="tx1"/>
                </a:solidFill>
              </a:rPr>
              <a:t>41)  </a:t>
            </a:r>
            <a:r>
              <a:rPr lang="ru-RU" sz="2000" dirty="0" smtClean="0">
                <a:solidFill>
                  <a:schemeClr val="tx1"/>
                </a:solidFill>
              </a:rPr>
              <a:t>заявление </a:t>
            </a:r>
            <a:r>
              <a:rPr lang="ru-RU" sz="2000" dirty="0">
                <a:solidFill>
                  <a:schemeClr val="tx1"/>
                </a:solidFill>
              </a:rPr>
              <a:t>на сумму </a:t>
            </a:r>
            <a:r>
              <a:rPr lang="ru-RU" sz="2000" dirty="0" smtClean="0">
                <a:solidFill>
                  <a:schemeClr val="tx1"/>
                </a:solidFill>
              </a:rPr>
              <a:t>482,3( в 2024 г.-352,3) </a:t>
            </a:r>
            <a:r>
              <a:rPr lang="ru-RU" sz="2000" dirty="0">
                <a:solidFill>
                  <a:schemeClr val="tx1"/>
                </a:solidFill>
              </a:rPr>
              <a:t>тыс. руб. </a:t>
            </a:r>
          </a:p>
          <a:p>
            <a:r>
              <a:rPr lang="ru-RU" sz="2000" dirty="0">
                <a:solidFill>
                  <a:schemeClr val="tx1"/>
                </a:solidFill>
              </a:rPr>
              <a:t>По данной программе в 2025 году по ГБУЗ «ДГП №7 ДЗМ»  поступило 153 (124 в 2024г) заявления на сумму 2508,4  (1519,8 </a:t>
            </a:r>
            <a:r>
              <a:rPr lang="ru-RU" sz="2000" dirty="0" err="1">
                <a:solidFill>
                  <a:schemeClr val="tx1"/>
                </a:solidFill>
              </a:rPr>
              <a:t>т.р</a:t>
            </a:r>
            <a:r>
              <a:rPr lang="ru-RU" sz="2000" dirty="0">
                <a:solidFill>
                  <a:schemeClr val="tx1"/>
                </a:solidFill>
              </a:rPr>
              <a:t> в 2024г.)</a:t>
            </a:r>
            <a:r>
              <a:rPr lang="ru-RU" sz="2000" dirty="0" err="1">
                <a:solidFill>
                  <a:schemeClr val="tx1"/>
                </a:solidFill>
              </a:rPr>
              <a:t>тыс.руб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Для </a:t>
            </a:r>
            <a:r>
              <a:rPr lang="ru-RU" sz="2000" dirty="0">
                <a:solidFill>
                  <a:schemeClr val="tx1"/>
                </a:solidFill>
              </a:rPr>
              <a:t>сравнения в 2021 году по ГБУЗ «ДГП №7 ДЗМ» </a:t>
            </a:r>
            <a:r>
              <a:rPr lang="ru-RU" sz="2000" b="1" dirty="0">
                <a:solidFill>
                  <a:schemeClr val="tx1"/>
                </a:solidFill>
              </a:rPr>
              <a:t>сумма</a:t>
            </a:r>
            <a:r>
              <a:rPr lang="ru-RU" sz="2000" dirty="0">
                <a:solidFill>
                  <a:schemeClr val="tx1"/>
                </a:solidFill>
              </a:rPr>
              <a:t> компенсационных выплат составила 601 </a:t>
            </a:r>
            <a:r>
              <a:rPr lang="ru-RU" sz="2000" dirty="0" err="1" smtClean="0">
                <a:solidFill>
                  <a:schemeClr val="tx1"/>
                </a:solidFill>
              </a:rPr>
              <a:t>тыс.руб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13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461" y="619432"/>
            <a:ext cx="9995663" cy="679554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СТРУКТУРНЫЕ ПОДРАЗДЕЛЕНИЯ ГБУЗ «ДГП №7 ДЗМ»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359112"/>
              </p:ext>
            </p:extLst>
          </p:nvPr>
        </p:nvGraphicFramePr>
        <p:xfrm>
          <a:off x="482461" y="1454046"/>
          <a:ext cx="9575939" cy="480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49322">
                  <a:extLst>
                    <a:ext uri="{9D8B030D-6E8A-4147-A177-3AD203B41FA5}">
                      <a16:colId xmlns:a16="http://schemas.microsoft.com/office/drawing/2014/main" val="370427844"/>
                    </a:ext>
                  </a:extLst>
                </a:gridCol>
                <a:gridCol w="5926617">
                  <a:extLst>
                    <a:ext uri="{9D8B030D-6E8A-4147-A177-3AD203B41FA5}">
                      <a16:colId xmlns:a16="http://schemas.microsoft.com/office/drawing/2014/main" val="4060824853"/>
                    </a:ext>
                  </a:extLst>
                </a:gridCol>
              </a:tblGrid>
              <a:tr h="859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СТРУКТУРНОЕ ПОДРАЗДЕЛЕНИЕ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АДРЕС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8175971"/>
                  </a:ext>
                </a:extLst>
              </a:tr>
              <a:tr h="754167">
                <a:tc>
                  <a:txBody>
                    <a:bodyPr/>
                    <a:lstStyle/>
                    <a:p>
                      <a:pPr algn="ctr" fontAlgn="t"/>
                      <a:endParaRPr lang="ru-RU" sz="20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2000" u="none" strike="noStrike" dirty="0" smtClean="0">
                          <a:effectLst/>
                        </a:rPr>
                        <a:t>ГОЛОВНОЕ </a:t>
                      </a:r>
                      <a:r>
                        <a:rPr lang="ru-RU" sz="2000" u="none" strike="noStrike" dirty="0">
                          <a:effectLst/>
                        </a:rPr>
                        <a:t>ЗДАНИЕ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111538, г. Москва, ул. </a:t>
                      </a:r>
                      <a:r>
                        <a:rPr lang="ru-RU" sz="2000" u="none" strike="noStrike" dirty="0" err="1">
                          <a:effectLst/>
                        </a:rPr>
                        <a:t>Молдагуловой</a:t>
                      </a:r>
                      <a:r>
                        <a:rPr lang="ru-RU" sz="2000" u="none" strike="noStrike" dirty="0">
                          <a:effectLst/>
                        </a:rPr>
                        <a:t>, д. 5А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7123424"/>
                  </a:ext>
                </a:extLst>
              </a:tr>
              <a:tr h="859452">
                <a:tc>
                  <a:txBody>
                    <a:bodyPr/>
                    <a:lstStyle/>
                    <a:p>
                      <a:pPr algn="ctr" fontAlgn="t"/>
                      <a:endParaRPr lang="ru-RU" sz="20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2000" u="none" strike="noStrike" dirty="0" smtClean="0">
                          <a:effectLst/>
                        </a:rPr>
                        <a:t>ФИЛИАЛ </a:t>
                      </a:r>
                      <a:r>
                        <a:rPr lang="ru-RU" sz="2000" u="none" strike="noStrike" dirty="0">
                          <a:effectLst/>
                        </a:rPr>
                        <a:t>№1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111539, г. Москва,  ул. Старый Гай, д. 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83692636"/>
                  </a:ext>
                </a:extLst>
              </a:tr>
              <a:tr h="859452">
                <a:tc>
                  <a:txBody>
                    <a:bodyPr/>
                    <a:lstStyle/>
                    <a:p>
                      <a:pPr algn="ctr" fontAlgn="t"/>
                      <a:endParaRPr lang="ru-RU" sz="20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2000" u="none" strike="noStrike" dirty="0" smtClean="0">
                          <a:effectLst/>
                        </a:rPr>
                        <a:t>ФИЛИАЛ  </a:t>
                      </a:r>
                      <a:r>
                        <a:rPr lang="ru-RU" sz="2000" u="none" strike="noStrike" dirty="0">
                          <a:effectLst/>
                        </a:rPr>
                        <a:t>№2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111396, г. Москва, Союзный проспект, д. 12А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9039283"/>
                  </a:ext>
                </a:extLst>
              </a:tr>
              <a:tr h="472323">
                <a:tc>
                  <a:txBody>
                    <a:bodyPr/>
                    <a:lstStyle/>
                    <a:p>
                      <a:pPr algn="ctr" fontAlgn="t"/>
                      <a:endParaRPr lang="ru-RU" sz="20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2000" u="none" strike="noStrike" dirty="0" smtClean="0">
                          <a:effectLst/>
                        </a:rPr>
                        <a:t>ФИЛИАЛ </a:t>
                      </a:r>
                      <a:r>
                        <a:rPr lang="ru-RU" sz="2000" u="none" strike="noStrike" dirty="0">
                          <a:effectLst/>
                        </a:rPr>
                        <a:t>№3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111394, </a:t>
                      </a:r>
                      <a:r>
                        <a:rPr lang="ru-RU" sz="2000" u="none" strike="noStrike" dirty="0" err="1" smtClean="0">
                          <a:effectLst/>
                        </a:rPr>
                        <a:t>г.Москва</a:t>
                      </a:r>
                      <a:r>
                        <a:rPr lang="ru-RU" sz="2000" u="none" strike="noStrike" dirty="0">
                          <a:effectLst/>
                        </a:rPr>
                        <a:t>, ул. Утренняя, д. 18А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761859"/>
                  </a:ext>
                </a:extLst>
              </a:tr>
              <a:tr h="859452">
                <a:tc>
                  <a:txBody>
                    <a:bodyPr/>
                    <a:lstStyle/>
                    <a:p>
                      <a:pPr algn="ctr" fontAlgn="t"/>
                      <a:endParaRPr lang="ru-RU" sz="20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2000" u="none" strike="noStrike" dirty="0" smtClean="0">
                          <a:effectLst/>
                        </a:rPr>
                        <a:t>ФИЛИАЛ </a:t>
                      </a:r>
                      <a:r>
                        <a:rPr lang="ru-RU" sz="2000" u="none" strike="noStrike" dirty="0">
                          <a:effectLst/>
                        </a:rPr>
                        <a:t>№ 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effectLst/>
                        </a:rPr>
                        <a:t>111401, </a:t>
                      </a:r>
                      <a:r>
                        <a:rPr lang="ru-RU" sz="2000" u="none" strike="noStrike" dirty="0" err="1">
                          <a:effectLst/>
                        </a:rPr>
                        <a:t>г.Москва</a:t>
                      </a:r>
                      <a:r>
                        <a:rPr lang="ru-RU" sz="2000" u="none" strike="noStrike" dirty="0">
                          <a:effectLst/>
                        </a:rPr>
                        <a:t>, ул. 2-ая Владимирская, д. 29А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359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55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695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БЕСПЛАТНЫЙ ОТПУСК ПРОДУКТОВ ПИТАНИЯ ЛЬГОТНЫМ КАТЕГОРИЯМ ГРАЖДАН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703871"/>
            <a:ext cx="8800963" cy="3337491"/>
          </a:xfrm>
          <a:ln>
            <a:solidFill>
              <a:srgbClr val="00B050"/>
            </a:solidFill>
          </a:ln>
        </p:spPr>
        <p:txBody>
          <a:bodyPr/>
          <a:lstStyle/>
          <a:p>
            <a:pPr algn="just"/>
            <a:r>
              <a:rPr lang="ru-RU" sz="2000" dirty="0">
                <a:solidFill>
                  <a:schemeClr val="tx1"/>
                </a:solidFill>
              </a:rPr>
              <a:t>С декабря 2021 года  и </a:t>
            </a:r>
            <a:r>
              <a:rPr lang="ru-RU" sz="2000" dirty="0" smtClean="0">
                <a:solidFill>
                  <a:schemeClr val="tx1"/>
                </a:solidFill>
              </a:rPr>
              <a:t>по </a:t>
            </a:r>
            <a:r>
              <a:rPr lang="ru-RU" sz="2000" dirty="0">
                <a:solidFill>
                  <a:schemeClr val="tx1"/>
                </a:solidFill>
              </a:rPr>
              <a:t>настоящее время бесплатный отпуск продуктов питания льготным категориям граждан проводится  на основании уникальных кодов в машиночитаемом формате (QR-кодов), оформленных в электронном виде с использованием государственной информационной системы «Портал государственных и муниципальных услуг (функций) города Москвы», интегрированной с автоматизированной информационной системой «Официальный портал Мэра и Правительства Москвы» (за исключением отдельных случаев) без посещения врача.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322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РАБОТА В КОМИССИИ ПО ДЕЛАМ НЕСОВЕРШЕННОЛЕТНИХ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ln>
            <a:solidFill>
              <a:srgbClr val="00B050"/>
            </a:solidFill>
          </a:ln>
        </p:spPr>
        <p:txBody>
          <a:bodyPr/>
          <a:lstStyle/>
          <a:p>
            <a:pPr indent="450850" algn="just">
              <a:lnSpc>
                <a:spcPct val="115000"/>
              </a:lnSpc>
            </a:pP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Медицинские работники поликлиники активно участвуют в работе Комиссии по делам несовершеннолетних, выявляя детей, оказавшихся в трудной жизненной ситуации. 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000" dirty="0" smtClean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 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 ответственные работники </a:t>
            </a:r>
            <a:r>
              <a:rPr lang="ru-RU" sz="2000" dirty="0" smtClean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ГБУЗ «ДГП №7 ДЗМ» приняли  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</a:t>
            </a:r>
            <a:r>
              <a:rPr lang="ru-RU" sz="2000" dirty="0" smtClean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  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комиссиях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787" y="644756"/>
            <a:ext cx="9822425" cy="5755422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</a:pPr>
            <a:r>
              <a:rPr lang="ru-RU" sz="2000" dirty="0" smtClean="0"/>
              <a:t>Электронная </a:t>
            </a:r>
            <a:r>
              <a:rPr lang="ru-RU" sz="2000" dirty="0"/>
              <a:t>медицинская карта — это главный элемент цифровой экосистемы здравоохранения Москвы. Она позволяет вести каждого пациента </a:t>
            </a:r>
            <a:r>
              <a:rPr lang="ru-RU" sz="2000" dirty="0" err="1"/>
              <a:t>персонализированно</a:t>
            </a:r>
            <a:r>
              <a:rPr lang="ru-RU" sz="2000" dirty="0"/>
              <a:t> на всех этапах — от постановки диагноза и лечения до последующего наблюдения. А для горожан это возможность быстро получать информацию о состоянии своего здоровья</a:t>
            </a:r>
            <a:r>
              <a:rPr lang="ru-RU" sz="2000" dirty="0" smtClean="0"/>
              <a:t>.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/>
              <a:t>Сегодня каждый москвич, </a:t>
            </a:r>
            <a:r>
              <a:rPr lang="ru-RU" sz="2000" dirty="0" smtClean="0"/>
              <a:t>достигший </a:t>
            </a:r>
            <a:r>
              <a:rPr lang="ru-RU" sz="2000" dirty="0"/>
              <a:t>15-летнего возраста и имеющие полис обязательного медицинского </a:t>
            </a:r>
            <a:r>
              <a:rPr lang="ru-RU" sz="2000" dirty="0" smtClean="0"/>
              <a:t>страхования, имеющий </a:t>
            </a:r>
            <a:r>
              <a:rPr lang="ru-RU" sz="2000" dirty="0"/>
              <a:t>прикрепление к московской поликлинике, может получить доступ к своей электронной медицинской карте, которая размещена на единой цифровой платформе здравоохранения. Все данные о состоянии его здоровья открыты в онлайн-режиме как врачам, так и самому пациенту.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 smtClean="0"/>
              <a:t>В </a:t>
            </a:r>
            <a:r>
              <a:rPr lang="ru-RU" sz="2000" dirty="0"/>
              <a:t>ЭМК содержатся результаты анализов и инструментальных исследований — КТ, МРТ, УЗИ, флюорографии и других, включая изображения медицинских снимков. В сервисе также можно просмотреть протоколы осмотров врачей, информацию о диспансерном наблюдении </a:t>
            </a:r>
            <a:r>
              <a:rPr lang="ru-RU" sz="2000" dirty="0" smtClean="0"/>
              <a:t>и </a:t>
            </a:r>
            <a:r>
              <a:rPr lang="ru-RU" sz="2000" dirty="0"/>
              <a:t>диспансеризации, данные о </a:t>
            </a:r>
            <a:r>
              <a:rPr lang="ru-RU" sz="2000" dirty="0" smtClean="0"/>
              <a:t>вызовах </a:t>
            </a:r>
            <a:r>
              <a:rPr lang="ru-RU" sz="2000" dirty="0"/>
              <a:t>скорой помощи, сведения о </a:t>
            </a:r>
            <a:r>
              <a:rPr lang="ru-RU" sz="2000" dirty="0" smtClean="0"/>
              <a:t>вакцинации, </a:t>
            </a:r>
            <a:r>
              <a:rPr lang="ru-RU" sz="2000" dirty="0"/>
              <a:t>выписанные </a:t>
            </a:r>
            <a:r>
              <a:rPr lang="ru-RU" sz="2000" dirty="0" smtClean="0"/>
              <a:t>рецепты, </a:t>
            </a:r>
            <a:r>
              <a:rPr lang="ru-RU" sz="2000" dirty="0"/>
              <a:t>и </a:t>
            </a:r>
            <a:r>
              <a:rPr lang="ru-RU" sz="2000" dirty="0" err="1" smtClean="0"/>
              <a:t>неко</a:t>
            </a:r>
            <a:r>
              <a:rPr lang="ru-RU" sz="2000" dirty="0" smtClean="0"/>
              <a:t>-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787" y="98323"/>
            <a:ext cx="10245213" cy="587853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850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Цифровизация</a:t>
            </a:r>
            <a:endParaRPr lang="ru-RU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96388" y="312738"/>
            <a:ext cx="9501051" cy="6279651"/>
          </a:xfrm>
          <a:ln>
            <a:solidFill>
              <a:srgbClr val="00B050"/>
            </a:solidFill>
          </a:ln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200" dirty="0" err="1" smtClean="0">
                <a:solidFill>
                  <a:schemeClr val="tx1"/>
                </a:solidFill>
              </a:rPr>
              <a:t>торые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медицинские справки, а также историю лечения в стационаре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	Кроме </a:t>
            </a:r>
            <a:r>
              <a:rPr lang="ru-RU" sz="2200" dirty="0">
                <a:solidFill>
                  <a:schemeClr val="tx1"/>
                </a:solidFill>
              </a:rPr>
              <a:t>того, у москвичей есть возможность самостоятельно добавлять и скачивать медицинские документы из электронной медкарты, заказывать льготное питание на молочной кухне, а также вносить в сервис информацию о личном и семейном анамнезе в разделах «Мои данные» и «Моя семейная история</a:t>
            </a:r>
            <a:r>
              <a:rPr lang="ru-RU" sz="2200" dirty="0" smtClean="0">
                <a:solidFill>
                  <a:schemeClr val="tx1"/>
                </a:solidFill>
              </a:rPr>
              <a:t>».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	</a:t>
            </a:r>
            <a:r>
              <a:rPr lang="ru-RU" sz="2200" dirty="0" smtClean="0">
                <a:solidFill>
                  <a:schemeClr val="tx1"/>
                </a:solidFill>
              </a:rPr>
              <a:t>Московским </a:t>
            </a:r>
            <a:r>
              <a:rPr lang="ru-RU" sz="2200" dirty="0">
                <a:solidFill>
                  <a:schemeClr val="tx1"/>
                </a:solidFill>
              </a:rPr>
              <a:t>стандартом поликлиник предусмотрено несколько способов </a:t>
            </a:r>
            <a:r>
              <a:rPr lang="ru-RU" sz="2200" b="1" dirty="0">
                <a:solidFill>
                  <a:schemeClr val="tx1"/>
                </a:solidFill>
              </a:rPr>
              <a:t>записи на прием к врачу</a:t>
            </a:r>
            <a:r>
              <a:rPr lang="ru-RU" sz="2200" dirty="0">
                <a:solidFill>
                  <a:schemeClr val="tx1"/>
                </a:solidFill>
              </a:rPr>
              <a:t>, ее переноса или отмены. Москвичи могут сделать это не в поликлинике: по телефону круглосуточной службы записи; онлайн в личном кабинете на портале мэра Москвы или на сайте ЕМИАС; через городской </a:t>
            </a:r>
            <a:r>
              <a:rPr lang="ru-RU" sz="2200" dirty="0" err="1" smtClean="0">
                <a:solidFill>
                  <a:schemeClr val="tx1"/>
                </a:solidFill>
              </a:rPr>
              <a:t>телеграм</a:t>
            </a:r>
            <a:r>
              <a:rPr lang="ru-RU" sz="2200" dirty="0" smtClean="0">
                <a:solidFill>
                  <a:schemeClr val="tx1"/>
                </a:solidFill>
              </a:rPr>
              <a:t>-бот;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	</a:t>
            </a:r>
            <a:r>
              <a:rPr lang="ru-RU" sz="2200" b="1" dirty="0" smtClean="0">
                <a:solidFill>
                  <a:schemeClr val="tx1"/>
                </a:solidFill>
              </a:rPr>
              <a:t>Рабочее </a:t>
            </a:r>
            <a:r>
              <a:rPr lang="ru-RU" sz="2200" b="1" dirty="0">
                <a:solidFill>
                  <a:schemeClr val="tx1"/>
                </a:solidFill>
              </a:rPr>
              <a:t>место врача </a:t>
            </a:r>
            <a:r>
              <a:rPr lang="ru-RU" sz="2200" dirty="0">
                <a:solidFill>
                  <a:schemeClr val="tx1"/>
                </a:solidFill>
              </a:rPr>
              <a:t>оснащено компьютером с доступом к Единой медицинской информационно-аналитической системе (ЕМИАС),</a:t>
            </a:r>
            <a:r>
              <a:rPr lang="ru-RU" sz="2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все участковые врачи и медицинские сестры обеспечены современными планшетами (мобильный АРМ)</a:t>
            </a:r>
            <a:r>
              <a:rPr lang="ru-RU" sz="2200" dirty="0">
                <a:solidFill>
                  <a:schemeClr val="tx1"/>
                </a:solidFill>
              </a:rPr>
              <a:t> . </a:t>
            </a:r>
            <a:endParaRPr lang="ru-RU" sz="22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</a:rPr>
              <a:t>	</a:t>
            </a:r>
            <a:r>
              <a:rPr lang="ru-RU" sz="2200" dirty="0" smtClean="0">
                <a:solidFill>
                  <a:schemeClr val="tx1"/>
                </a:solidFill>
              </a:rPr>
              <a:t>Во </a:t>
            </a:r>
            <a:r>
              <a:rPr lang="ru-RU" sz="2200" dirty="0">
                <a:solidFill>
                  <a:schemeClr val="tx1"/>
                </a:solidFill>
              </a:rPr>
              <a:t>всех филиалах выписывают </a:t>
            </a:r>
            <a:r>
              <a:rPr lang="ru-RU" sz="2200" b="1" dirty="0">
                <a:solidFill>
                  <a:schemeClr val="tx1"/>
                </a:solidFill>
              </a:rPr>
              <a:t>электронные рецепты с QR-кодом</a:t>
            </a:r>
            <a:r>
              <a:rPr lang="ru-RU" sz="2200" dirty="0">
                <a:solidFill>
                  <a:schemeClr val="tx1"/>
                </a:solidFill>
              </a:rPr>
              <a:t>, по </a:t>
            </a:r>
            <a:r>
              <a:rPr lang="ru-RU" sz="2200" dirty="0" smtClean="0">
                <a:solidFill>
                  <a:schemeClr val="tx1"/>
                </a:solidFill>
              </a:rPr>
              <a:t>которым </a:t>
            </a:r>
            <a:r>
              <a:rPr lang="ru-RU" sz="2200" dirty="0">
                <a:solidFill>
                  <a:schemeClr val="tx1"/>
                </a:solidFill>
              </a:rPr>
              <a:t>можно получить лекарства в столичных аптеках. Это позволяет   приобретать и получать назначенные врачом лекарства, предъявив фармацевту QR-код рецепта на экране мобильного устройства. Также при покупке пациент может распечатать QR-код льготного рецепта в информационном киоске поликлиники, отсканировав полис ОМС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680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680" y="304799"/>
            <a:ext cx="9788434" cy="624786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Изменился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порядок выдачи различных справок, теперь посещение врача не обязательно</a:t>
            </a:r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Заказать 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медицинские справки можно через </a:t>
            </a:r>
            <a:r>
              <a:rPr lang="ru-RU" sz="2000" b="1" dirty="0">
                <a:solidFill>
                  <a:srgbClr val="333333"/>
                </a:solidFill>
                <a:latin typeface="+mj-lt"/>
              </a:rPr>
              <a:t>электронную медкарту на mos.ru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 (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раздел «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Заказ справок») или в </a:t>
            </a:r>
            <a:r>
              <a:rPr lang="ru-RU" sz="2000" b="1" dirty="0">
                <a:solidFill>
                  <a:srgbClr val="333333"/>
                </a:solidFill>
                <a:latin typeface="+mj-lt"/>
              </a:rPr>
              <a:t>мобильном приложении «</a:t>
            </a:r>
            <a:r>
              <a:rPr lang="ru-RU" sz="2000" b="1" dirty="0" err="1">
                <a:solidFill>
                  <a:srgbClr val="333333"/>
                </a:solidFill>
                <a:latin typeface="+mj-lt"/>
              </a:rPr>
              <a:t>Емиас.инфо</a:t>
            </a:r>
            <a:r>
              <a:rPr lang="ru-RU" sz="2000" b="1" dirty="0">
                <a:solidFill>
                  <a:srgbClr val="333333"/>
                </a:solidFill>
                <a:latin typeface="+mj-lt"/>
              </a:rPr>
              <a:t>»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. </a:t>
            </a:r>
          </a:p>
          <a:p>
            <a:pPr algn="just"/>
            <a:r>
              <a:rPr lang="ru-RU" sz="2000" b="1" dirty="0" smtClean="0">
                <a:solidFill>
                  <a:srgbClr val="333333"/>
                </a:solidFill>
                <a:latin typeface="+mj-lt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Некоторые 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виды справок, которые можно получить дистанционно: карта диспансеризации несовершеннолетнего (форма 030/у-Д/с), карта профилактических прививок (форма 063/у), сертификат о профилактических прививках, справка об отсутствии контактов с инфекционными больными, справка о флюорографии, справка о прохождении профилактического медосмотра или диспансеризации, карта профилактического медицинского осмотра (форма 030-ПО/у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).</a:t>
            </a:r>
            <a:endParaRPr lang="ru-RU" sz="2000" dirty="0">
              <a:solidFill>
                <a:srgbClr val="333333"/>
              </a:solidFill>
              <a:latin typeface="+mj-lt"/>
            </a:endParaRPr>
          </a:p>
          <a:p>
            <a:pPr algn="just"/>
            <a:r>
              <a:rPr lang="ru-RU" sz="2000" b="1" dirty="0" smtClean="0">
                <a:solidFill>
                  <a:srgbClr val="333333"/>
                </a:solidFill>
                <a:latin typeface="+mj-lt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Готовые 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справки появляются в разделе «Справки»: их можно скачать в PDF, распечатать или переслать по электронной почте. Документы подписываются электронной подписью врача и визируются печатью медицинской организации. 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Сроки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 зависят от конкретной справки, 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статус можно отслеживать в личном 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кабинете.</a:t>
            </a:r>
            <a:endParaRPr lang="ru-RU" sz="2000" dirty="0">
              <a:solidFill>
                <a:srgbClr val="333333"/>
              </a:solidFill>
              <a:latin typeface="+mj-lt"/>
            </a:endParaRPr>
          </a:p>
          <a:p>
            <a:pPr algn="just"/>
            <a:r>
              <a:rPr lang="ru-RU" sz="2000" b="1" dirty="0" smtClean="0">
                <a:solidFill>
                  <a:srgbClr val="333333"/>
                </a:solidFill>
                <a:latin typeface="+mj-lt"/>
              </a:rPr>
              <a:t>	Важно</a:t>
            </a:r>
            <a:r>
              <a:rPr lang="ru-RU" sz="2000" dirty="0">
                <a:solidFill>
                  <a:srgbClr val="333333"/>
                </a:solidFill>
                <a:latin typeface="+mj-lt"/>
              </a:rPr>
              <a:t>: запрос уходит в то медучреждение, к которому пациент прикреплён. Если полис не прикреплён к московскому медучреждению, доступ к медкарте и заказу справок может быть ограничен</a:t>
            </a:r>
            <a:r>
              <a:rPr lang="ru-RU" sz="2000" dirty="0" smtClean="0">
                <a:solidFill>
                  <a:srgbClr val="333333"/>
                </a:solidFill>
                <a:latin typeface="+mj-lt"/>
              </a:rPr>
              <a:t>.</a:t>
            </a:r>
          </a:p>
          <a:p>
            <a:pPr algn="just"/>
            <a:r>
              <a:rPr lang="ru-RU" sz="2000" dirty="0">
                <a:solidFill>
                  <a:srgbClr val="333333"/>
                </a:solidFill>
                <a:latin typeface="+mj-lt"/>
              </a:rPr>
              <a:t> </a:t>
            </a:r>
            <a:endParaRPr lang="ru-RU" b="0" dirty="0">
              <a:solidFill>
                <a:srgbClr val="333333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25121452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051" y="0"/>
            <a:ext cx="9897993" cy="487680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cap="all" dirty="0" smtClean="0">
                <a:solidFill>
                  <a:schemeClr val="tx1"/>
                </a:solidFill>
              </a:rPr>
              <a:t>«Новый </a:t>
            </a:r>
            <a:r>
              <a:rPr lang="ru-RU" sz="2800" b="1" cap="all" dirty="0">
                <a:solidFill>
                  <a:schemeClr val="tx1"/>
                </a:solidFill>
              </a:rPr>
              <a:t>стандарт московских поликлиник</a:t>
            </a:r>
            <a:r>
              <a:rPr lang="ru-RU" sz="2800" cap="all" dirty="0"/>
              <a:t>»</a:t>
            </a:r>
            <a:br>
              <a:rPr lang="ru-RU" sz="2800" cap="all" dirty="0"/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051" y="487681"/>
            <a:ext cx="10517426" cy="6080268"/>
          </a:xfrm>
          <a:ln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indent="450850" algn="just">
              <a:lnSpc>
                <a:spcPct val="115000"/>
              </a:lnSpc>
            </a:pPr>
            <a:r>
              <a:rPr lang="ru-RU" sz="80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В течение 2020- 2024 </a:t>
            </a:r>
            <a:r>
              <a:rPr lang="ru-RU" sz="8000" dirty="0" err="1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г.г</a:t>
            </a:r>
            <a:r>
              <a:rPr lang="ru-RU" sz="80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. в рамках городской программы комплексной  реконструкции московских поликлиник проводился  и завершен ремонт  всех филиалов и головного здания ГБУЗ «ДГП №7 ДЗМ». Здания поликлиник  были построены 40-60 лет назад и объективно не могли обеспечить современное качество и комфорт лечения, в  старых зданиях часто просто некуда ставить современное оборудование</a:t>
            </a:r>
            <a:endParaRPr lang="ru-RU" sz="8000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</a:pPr>
            <a:r>
              <a:rPr lang="ru-RU" sz="80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Ремонт зданий филиалов проведен в соответствии с Московским стандартом</a:t>
            </a:r>
            <a:r>
              <a:rPr lang="ru-RU" sz="8000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50850" algn="just">
              <a:lnSpc>
                <a:spcPct val="115000"/>
              </a:lnSpc>
            </a:pPr>
            <a:r>
              <a:rPr lang="ru-RU" sz="8000" dirty="0" smtClean="0">
                <a:solidFill>
                  <a:schemeClr val="tx1"/>
                </a:solidFill>
              </a:rPr>
              <a:t>Внутри </a:t>
            </a:r>
            <a:r>
              <a:rPr lang="ru-RU" sz="8000" dirty="0">
                <a:solidFill>
                  <a:schemeClr val="tx1"/>
                </a:solidFill>
              </a:rPr>
              <a:t>здания </a:t>
            </a:r>
            <a:r>
              <a:rPr lang="ru-RU" sz="8000" dirty="0" smtClean="0">
                <a:solidFill>
                  <a:schemeClr val="tx1"/>
                </a:solidFill>
              </a:rPr>
              <a:t>удобная </a:t>
            </a:r>
            <a:r>
              <a:rPr lang="ru-RU" sz="8000" dirty="0">
                <a:solidFill>
                  <a:schemeClr val="tx1"/>
                </a:solidFill>
              </a:rPr>
              <a:t>система навигации (указатели, электронные табло и информационные баннеры), которая позволяет легко и быстро сориентироваться и найти нужный кабинет</a:t>
            </a:r>
            <a:r>
              <a:rPr lang="ru-RU" sz="8000" dirty="0"/>
              <a:t>. </a:t>
            </a:r>
            <a:r>
              <a:rPr lang="ru-RU" sz="8000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50850" algn="just">
              <a:lnSpc>
                <a:spcPct val="115000"/>
              </a:lnSpc>
            </a:pPr>
            <a:r>
              <a:rPr lang="ru-RU" sz="8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Применены новые принципы зонирования: </a:t>
            </a:r>
            <a:r>
              <a:rPr lang="ru-RU" sz="8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самые востребованные врачи размещены на нижних этажах, наличие большинства необходимых врачей стало обязательным.</a:t>
            </a:r>
          </a:p>
          <a:p>
            <a:pPr indent="450850" algn="just">
              <a:lnSpc>
                <a:spcPct val="115000"/>
              </a:lnSpc>
            </a:pPr>
            <a:r>
              <a:rPr lang="ru-RU" sz="8000" dirty="0" smtClean="0">
                <a:solidFill>
                  <a:schemeClr val="tx1"/>
                </a:solidFill>
              </a:rPr>
              <a:t>Оптимальная маршрутизация: еще </a:t>
            </a:r>
            <a:r>
              <a:rPr lang="ru-RU" sz="8000" dirty="0">
                <a:solidFill>
                  <a:schemeClr val="tx1"/>
                </a:solidFill>
              </a:rPr>
              <a:t>до входа в здание разделены потоки здоровых пациентов и людей с признаками ОРВИ — заболевшие проходят на прием к врачу отдельно, чтобы не заразить остальных. Здоровые пациенты попадают в здание через центральный вход, где вместо привычной регистратуры за стеклом теперь располагается административный пост и удобные </a:t>
            </a:r>
            <a:r>
              <a:rPr lang="ru-RU" sz="8000" dirty="0" smtClean="0">
                <a:solidFill>
                  <a:schemeClr val="tx1"/>
                </a:solidFill>
              </a:rPr>
              <a:t>стойки </a:t>
            </a:r>
            <a:r>
              <a:rPr lang="ru-RU" sz="8000" dirty="0">
                <a:solidFill>
                  <a:schemeClr val="tx1"/>
                </a:solidFill>
              </a:rPr>
              <a:t>информации с приветливыми консультантами. </a:t>
            </a:r>
            <a:r>
              <a:rPr lang="ru-RU" sz="80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Спокойная, дружелюбная </a:t>
            </a:r>
            <a:r>
              <a:rPr lang="ru-RU" sz="8000" dirty="0" smtClean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среда для</a:t>
            </a:r>
            <a:r>
              <a:rPr lang="ru-RU" sz="8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общения.</a:t>
            </a:r>
            <a:endParaRPr lang="ru-RU" sz="8000" dirty="0">
              <a:solidFill>
                <a:schemeClr val="tx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ru-RU" sz="6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7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123" y="393290"/>
            <a:ext cx="10196051" cy="646330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</a:pP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входе вместо привычных мест с бахилами  автомат для их надевания. На первом этаже расположен удобный гардероб,  буфет, пост охраны.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Фирменный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дизайн, одним из главных элементов которого являются оригинальные светильники на потолке.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+mj-lt"/>
                <a:ea typeface="Calibri" panose="020F0502020204030204" pitchFamily="34" charset="0"/>
              </a:rPr>
              <a:t>Широкие</a:t>
            </a:r>
            <a:r>
              <a:rPr lang="ru-RU" sz="2000" dirty="0">
                <a:latin typeface="+mj-lt"/>
                <a:ea typeface="Calibri" panose="020F0502020204030204" pitchFamily="34" charset="0"/>
              </a:rPr>
              <a:t>, максимально светлые коридоры. Людям должно быть комфортно разойтись между собой, не мешая тем, кто сидит на диванчике у кабинета</a:t>
            </a:r>
            <a:r>
              <a:rPr lang="ru-RU" sz="2000" dirty="0" smtClean="0">
                <a:latin typeface="+mj-lt"/>
                <a:ea typeface="Calibri" panose="020F0502020204030204" pitchFamily="34" charset="0"/>
              </a:rPr>
              <a:t>.</a:t>
            </a:r>
          </a:p>
          <a:p>
            <a:pPr indent="450850" algn="just">
              <a:lnSpc>
                <a:spcPct val="115000"/>
              </a:lnSpc>
            </a:pP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Зоны отдыха и ожидания приема с удобными диванами и с игровыми уголками В зоне ожидания дежурного врача стоит мягкая мебель в том же стиле, что и на входе. </a:t>
            </a:r>
            <a:endParaRPr lang="ru-RU" sz="20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На стене висит табло, показывающее номер талона и кабинет, все двери с электронными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замками.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Функциональные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кабинеты врачей с качественной мебелью и оборудованием. В рамках нового стандарта в поликлиниках установлено современное высокотехнологичное оборудование для диагностики и профилактики заболеваний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Уютные комнаты отдыха для врачей и медицинских сестер, где можно обсудить рабочие вопросы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Новые бесшумные лифты. Новые окна и двери. Современные </a:t>
            </a:r>
            <a:r>
              <a:rPr lang="ru-RU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фасады.Места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для хранения колясок. Благоустроенная территория и площадки для малышей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1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66057" y="757646"/>
            <a:ext cx="9274629" cy="5930537"/>
          </a:xfrm>
          <a:ln>
            <a:solidFill>
              <a:srgbClr val="00B050"/>
            </a:solidFill>
          </a:ln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>
                <a:solidFill>
                  <a:schemeClr val="tx1"/>
                </a:solidFill>
                <a:latin typeface="+mj-lt"/>
              </a:rPr>
              <a:t>это не только отремонтированные помещения и новое оборудование, это ещё и более доброжелательные взаимоотношения с посетителями, повышение качества оказания медпомощи, новый подход к взаимоотношениям с юными пациентами и их родителями (проводим экскурсии для школьников московских медицинских классов- в каждом филиале по 5 экскурсий), лечение в комфортных условиях;</a:t>
            </a:r>
          </a:p>
          <a:p>
            <a:pPr algn="just"/>
            <a:r>
              <a:rPr lang="ru-RU" sz="8000" dirty="0">
                <a:solidFill>
                  <a:schemeClr val="tx1"/>
                </a:solidFill>
                <a:latin typeface="+mj-lt"/>
              </a:rPr>
              <a:t>доброжелательная и позитивная обстановка; </a:t>
            </a:r>
            <a:r>
              <a:rPr lang="ru-RU" sz="8000" dirty="0" err="1">
                <a:solidFill>
                  <a:schemeClr val="tx1"/>
                </a:solidFill>
                <a:latin typeface="+mj-lt"/>
              </a:rPr>
              <a:t>взаимоуважительные</a:t>
            </a:r>
            <a:r>
              <a:rPr lang="ru-RU" sz="8000" dirty="0">
                <a:solidFill>
                  <a:schemeClr val="tx1"/>
                </a:solidFill>
                <a:latin typeface="+mj-lt"/>
              </a:rPr>
              <a:t> отношения с юными пациентами и их </a:t>
            </a:r>
            <a:r>
              <a:rPr lang="ru-RU" sz="8000" dirty="0" err="1">
                <a:solidFill>
                  <a:schemeClr val="tx1"/>
                </a:solidFill>
                <a:latin typeface="+mj-lt"/>
              </a:rPr>
              <a:t>родителями;новые</a:t>
            </a:r>
            <a:r>
              <a:rPr lang="ru-RU" sz="8000" dirty="0">
                <a:solidFill>
                  <a:schemeClr val="tx1"/>
                </a:solidFill>
                <a:latin typeface="+mj-lt"/>
              </a:rPr>
              <a:t> форматы обратной связи: </a:t>
            </a:r>
            <a:r>
              <a:rPr lang="ru-RU" sz="8000" dirty="0" err="1">
                <a:solidFill>
                  <a:schemeClr val="tx1"/>
                </a:solidFill>
                <a:latin typeface="+mj-lt"/>
              </a:rPr>
              <a:t>татч</a:t>
            </a:r>
            <a:r>
              <a:rPr lang="ru-RU" sz="8000" dirty="0">
                <a:solidFill>
                  <a:schemeClr val="tx1"/>
                </a:solidFill>
                <a:latin typeface="+mj-lt"/>
              </a:rPr>
              <a:t> панель, </a:t>
            </a:r>
            <a:r>
              <a:rPr lang="en-US" sz="8000" dirty="0">
                <a:solidFill>
                  <a:schemeClr val="tx1"/>
                </a:solidFill>
                <a:latin typeface="+mj-lt"/>
              </a:rPr>
              <a:t>Q </a:t>
            </a:r>
            <a:r>
              <a:rPr lang="ru-RU" sz="8000" dirty="0">
                <a:solidFill>
                  <a:schemeClr val="tx1"/>
                </a:solidFill>
                <a:latin typeface="+mj-lt"/>
              </a:rPr>
              <a:t>коды, возможность обращения на сайт и электронную почту поликлиники.</a:t>
            </a:r>
          </a:p>
          <a:p>
            <a:pPr algn="just"/>
            <a:r>
              <a:rPr lang="ru-RU" sz="8000" dirty="0">
                <a:solidFill>
                  <a:schemeClr val="tx1"/>
                </a:solidFill>
                <a:latin typeface="+mj-lt"/>
              </a:rPr>
              <a:t>	Важный этап развития нового московского стандарта — создание в городских поликлиниках сервисной среды, основанной на </a:t>
            </a:r>
            <a:r>
              <a:rPr lang="ru-RU" sz="8000" dirty="0" err="1">
                <a:solidFill>
                  <a:schemeClr val="tx1"/>
                </a:solidFill>
                <a:latin typeface="+mj-lt"/>
              </a:rPr>
              <a:t>пациентоцентричности</a:t>
            </a:r>
            <a:r>
              <a:rPr lang="ru-RU" sz="8000" dirty="0">
                <a:solidFill>
                  <a:schemeClr val="tx1"/>
                </a:solidFill>
                <a:latin typeface="+mj-lt"/>
              </a:rPr>
              <a:t> и современном подходе к взаимоотношениям с посетителями. Врачебным сообществом совместно с пациентами была разработана система ценностей, которым сотрудники поликлиник стремятся ежедневно следовать в своей работе. Однако создать максимально комфортную атмосферу в поликлинике возможно только при двустороннем участии ее сотрудников и посетителей. Совместно с </a:t>
            </a:r>
            <a:r>
              <a:rPr lang="ru-RU" sz="8000" dirty="0" err="1">
                <a:solidFill>
                  <a:schemeClr val="tx1"/>
                </a:solidFill>
                <a:latin typeface="+mj-lt"/>
              </a:rPr>
              <a:t>пациентским</a:t>
            </a:r>
            <a:r>
              <a:rPr lang="ru-RU" sz="8000" dirty="0">
                <a:solidFill>
                  <a:schemeClr val="tx1"/>
                </a:solidFill>
                <a:latin typeface="+mj-lt"/>
              </a:rPr>
              <a:t> сообществом были сформулированы правила уважения пациентов друг к другу и к медработникам, этим правилам просят следовать всех, кто приходит в поликлинику</a:t>
            </a:r>
            <a:endParaRPr lang="ru-RU" sz="8000" cap="all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ru-RU" sz="8000" b="1" dirty="0">
                <a:latin typeface="+mj-lt"/>
              </a:rPr>
              <a:t>Мы следуем этим правилам.</a:t>
            </a:r>
            <a:endParaRPr lang="ru-RU" sz="8000" b="1" dirty="0">
              <a:solidFill>
                <a:srgbClr val="FFFFFF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66057" y="226423"/>
            <a:ext cx="9274002" cy="531223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cap="all" dirty="0" smtClean="0">
                <a:solidFill>
                  <a:schemeClr val="tx1"/>
                </a:solidFill>
              </a:rPr>
              <a:t>«Новый </a:t>
            </a:r>
            <a:r>
              <a:rPr lang="ru-RU" sz="2800" b="1" cap="all" dirty="0">
                <a:solidFill>
                  <a:schemeClr val="tx1"/>
                </a:solidFill>
              </a:rPr>
              <a:t>стандарт </a:t>
            </a:r>
            <a:r>
              <a:rPr lang="ru-RU" sz="2800" b="1" cap="all" dirty="0" smtClean="0">
                <a:solidFill>
                  <a:schemeClr val="tx1"/>
                </a:solidFill>
              </a:rPr>
              <a:t>московских поликлиник</a:t>
            </a:r>
            <a:r>
              <a:rPr lang="ru-RU" sz="2800" b="1" cap="all" dirty="0">
                <a:solidFill>
                  <a:schemeClr val="tx1"/>
                </a:solidFill>
              </a:rPr>
              <a:t>»</a:t>
            </a:r>
            <a:br>
              <a:rPr lang="ru-RU" sz="2800" b="1" cap="all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51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0103" y="2745736"/>
            <a:ext cx="9379974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"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2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085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И.о.главного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врача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ГБУЗ «ДГП № 7 ДЗМ»   	        </a:t>
            </a:r>
            <a:r>
              <a:rPr lang="ru-RU" sz="2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Д.Г.Дегтярёва</a:t>
            </a:r>
            <a:endParaRPr lang="ru-RU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18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2F423A-03CD-4EDB-946A-63A924608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507" y="0"/>
            <a:ext cx="9160686" cy="6858000"/>
          </a:xfrm>
          <a:prstGeom prst="rect">
            <a:avLst/>
          </a:prstGeom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5205077" y="1254415"/>
            <a:ext cx="3338032" cy="43974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8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4568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Liberation Serif"/>
                <a:cs typeface="Times New Roman" panose="02020603050405020304" pitchFamily="18" charset="0"/>
              </a:rPr>
              <a:t>ПОДРАЗДЕЛЕНИЯ ГБУЗ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Liberation Serif"/>
                <a:cs typeface="Times New Roman" panose="02020603050405020304" pitchFamily="18" charset="0"/>
              </a:rPr>
              <a:t>«ДГП №7 ДЗМ»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917290"/>
            <a:ext cx="4184035" cy="4124071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endParaRPr lang="ru-RU" alt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latin typeface="+mj-lt"/>
                <a:cs typeface="Times New Roman" panose="02020603050405020304" pitchFamily="18" charset="0"/>
              </a:rPr>
              <a:t>Педиатрия</a:t>
            </a:r>
            <a:endParaRPr lang="ru-RU" altLang="ru-RU" sz="2000" b="1" dirty="0"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Офтальмология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Травматология-ортопедия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Детская хирургия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Оториноларингология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Акушерство-гинекология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Детская урология-андрология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Нефрология</a:t>
            </a:r>
          </a:p>
          <a:p>
            <a:pPr marL="0" indent="0">
              <a:buNone/>
            </a:pPr>
            <a:endParaRPr lang="ru-RU" sz="1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89970" y="1917291"/>
            <a:ext cx="4184034" cy="4124072"/>
          </a:xfrm>
          <a:ln>
            <a:solidFill>
              <a:srgbClr val="00B05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endParaRPr lang="ru-RU" altLang="ru-RU" b="1" dirty="0" smtClean="0"/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latin typeface="+mj-lt"/>
              </a:rPr>
              <a:t>Гастроэнтерология</a:t>
            </a:r>
            <a:endParaRPr lang="ru-RU" altLang="ru-RU" sz="2000" b="1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err="1">
                <a:latin typeface="+mj-lt"/>
              </a:rPr>
              <a:t>Аллергоология</a:t>
            </a:r>
            <a:r>
              <a:rPr lang="ru-RU" altLang="ru-RU" sz="2000" b="1" dirty="0">
                <a:latin typeface="+mj-lt"/>
              </a:rPr>
              <a:t>-иммунология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</a:rPr>
              <a:t>Детская </a:t>
            </a:r>
            <a:r>
              <a:rPr lang="ru-RU" altLang="ru-RU" sz="2000" b="1" dirty="0">
                <a:latin typeface="+mj-lt"/>
                <a:cs typeface="Times New Roman" panose="02020603050405020304" pitchFamily="18" charset="0"/>
              </a:rPr>
              <a:t>кардиология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</a:rPr>
              <a:t>Детская эндокринология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</a:rPr>
              <a:t>Функциональная диагностика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</a:rPr>
              <a:t>Лучевая диагностика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</a:rPr>
              <a:t>Лабораторная диагностика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>
                <a:latin typeface="+mj-lt"/>
              </a:rPr>
              <a:t>Реабилитация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9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9554511" cy="452846"/>
          </a:xfrm>
          <a:ln>
            <a:solidFill>
              <a:srgbClr val="00B05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КАДРОВЫЙ СОСТАВ </a:t>
            </a:r>
            <a:r>
              <a:rPr lang="ru-RU" sz="2800" b="1" dirty="0">
                <a:solidFill>
                  <a:schemeClr val="tx1"/>
                </a:solidFill>
              </a:rPr>
              <a:t>ГБУЗ «ДГП №7 ДЗМ»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57646"/>
            <a:ext cx="9406466" cy="5283717"/>
          </a:xfrm>
          <a:ln>
            <a:solidFill>
              <a:srgbClr val="00B050"/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dirty="0">
                <a:solidFill>
                  <a:schemeClr val="tx1"/>
                </a:solidFill>
              </a:rPr>
              <a:t>Благодаря целенаправленной кадровой политике в ГБУЗ «ДГП №7 ДЗМ» сформировался </a:t>
            </a:r>
            <a:r>
              <a:rPr lang="ru-RU" sz="2200" dirty="0" smtClean="0">
                <a:solidFill>
                  <a:schemeClr val="tx1"/>
                </a:solidFill>
              </a:rPr>
              <a:t>устойчивый высокопрофессиональный </a:t>
            </a:r>
            <a:r>
              <a:rPr lang="ru-RU" sz="2200" dirty="0">
                <a:solidFill>
                  <a:schemeClr val="tx1"/>
                </a:solidFill>
              </a:rPr>
              <a:t>коллектив, постоянно повышающий свой профессиональный уровень</a:t>
            </a:r>
            <a:r>
              <a:rPr lang="ru-RU" sz="2200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>
                <a:solidFill>
                  <a:schemeClr val="tx1"/>
                </a:solidFill>
              </a:rPr>
              <a:t>в учреждении работает </a:t>
            </a:r>
            <a:r>
              <a:rPr lang="ru-RU" sz="2200" dirty="0" smtClean="0">
                <a:solidFill>
                  <a:schemeClr val="tx1"/>
                </a:solidFill>
              </a:rPr>
              <a:t>7 </a:t>
            </a:r>
            <a:r>
              <a:rPr lang="ru-RU" sz="2200" dirty="0">
                <a:solidFill>
                  <a:schemeClr val="tx1"/>
                </a:solidFill>
              </a:rPr>
              <a:t>(</a:t>
            </a:r>
            <a:r>
              <a:rPr lang="ru-RU" sz="2200" dirty="0" smtClean="0">
                <a:solidFill>
                  <a:schemeClr val="tx1"/>
                </a:solidFill>
              </a:rPr>
              <a:t>2024-8) </a:t>
            </a:r>
            <a:r>
              <a:rPr lang="ru-RU" sz="2200" dirty="0">
                <a:solidFill>
                  <a:schemeClr val="tx1"/>
                </a:solidFill>
              </a:rPr>
              <a:t>кандидатов медицинских наук</a:t>
            </a:r>
            <a:r>
              <a:rPr lang="ru-RU" sz="2200" dirty="0" smtClean="0">
                <a:solidFill>
                  <a:schemeClr val="tx1"/>
                </a:solidFill>
              </a:rPr>
              <a:t>, 6 (2024-15) врачей </a:t>
            </a:r>
            <a:r>
              <a:rPr lang="ru-RU" sz="2200" dirty="0">
                <a:solidFill>
                  <a:schemeClr val="tx1"/>
                </a:solidFill>
              </a:rPr>
              <a:t>имеют высшую квалификационную категорию, 2</a:t>
            </a:r>
            <a:r>
              <a:rPr lang="ru-RU" sz="2200" dirty="0" smtClean="0">
                <a:solidFill>
                  <a:schemeClr val="tx1"/>
                </a:solidFill>
              </a:rPr>
              <a:t> (2024- 2) </a:t>
            </a:r>
            <a:r>
              <a:rPr lang="ru-RU" sz="2200" dirty="0">
                <a:solidFill>
                  <a:schemeClr val="tx1"/>
                </a:solidFill>
              </a:rPr>
              <a:t>врача имеет первую квалификационную </a:t>
            </a:r>
            <a:r>
              <a:rPr lang="ru-RU" sz="2200" dirty="0" smtClean="0">
                <a:solidFill>
                  <a:schemeClr val="tx1"/>
                </a:solidFill>
              </a:rPr>
              <a:t>категорию, </a:t>
            </a:r>
            <a:r>
              <a:rPr lang="ru-RU" sz="2200" b="1" dirty="0" smtClean="0">
                <a:solidFill>
                  <a:schemeClr val="tx1"/>
                </a:solidFill>
              </a:rPr>
              <a:t>9 врачей имеют звание «Московский врач». </a:t>
            </a:r>
            <a:endParaRPr lang="ru-RU" sz="2200" b="1" dirty="0">
              <a:solidFill>
                <a:schemeClr val="tx1"/>
              </a:solidFill>
            </a:endParaRPr>
          </a:p>
          <a:p>
            <a:pPr algn="just"/>
            <a:r>
              <a:rPr lang="ru-RU" sz="2200" dirty="0">
                <a:solidFill>
                  <a:schemeClr val="tx1"/>
                </a:solidFill>
              </a:rPr>
              <a:t>В учреждении работают 5 главных внештатных специалистов ВАО: главный детский офтальмолог, главный детский </a:t>
            </a:r>
            <a:r>
              <a:rPr lang="ru-RU" sz="2200" dirty="0" err="1">
                <a:solidFill>
                  <a:schemeClr val="tx1"/>
                </a:solidFill>
              </a:rPr>
              <a:t>оториноларинголог</a:t>
            </a:r>
            <a:r>
              <a:rPr lang="ru-RU" sz="2200" dirty="0">
                <a:solidFill>
                  <a:schemeClr val="tx1"/>
                </a:solidFill>
              </a:rPr>
              <a:t>, главный детский эндокринолог, главный детский гинеколог, главный детский </a:t>
            </a:r>
            <a:r>
              <a:rPr lang="ru-RU" sz="2200" dirty="0" smtClean="0">
                <a:solidFill>
                  <a:schemeClr val="tx1"/>
                </a:solidFill>
              </a:rPr>
              <a:t>уролог.</a:t>
            </a:r>
          </a:p>
          <a:p>
            <a:pPr algn="just"/>
            <a:r>
              <a:rPr lang="ru-RU" sz="2200" dirty="0">
                <a:solidFill>
                  <a:schemeClr val="tx1"/>
                </a:solidFill>
              </a:rPr>
              <a:t>Профессиональное развитие кадров. На базе Департамента </a:t>
            </a:r>
            <a:r>
              <a:rPr lang="ru-RU" sz="2200" dirty="0" smtClean="0">
                <a:solidFill>
                  <a:schemeClr val="tx1"/>
                </a:solidFill>
              </a:rPr>
              <a:t>создан </a:t>
            </a:r>
            <a:r>
              <a:rPr lang="ru-RU" sz="2200" dirty="0">
                <a:solidFill>
                  <a:schemeClr val="tx1"/>
                </a:solidFill>
              </a:rPr>
              <a:t>собственный Кадровый центр — современное пространство для профессионального и дополнительного образования, методического сопровождения, оценочных мероприятий и аккредитации медиков с функциональной и удобной инфраструктурой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08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3" y="243840"/>
            <a:ext cx="10095169" cy="653143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УКОМПЛЕКТОВАННОСТЬ КАДРАМИ ГБУЗ «ДГП №7 ДЗМ»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4934653"/>
              </p:ext>
            </p:extLst>
          </p:nvPr>
        </p:nvGraphicFramePr>
        <p:xfrm>
          <a:off x="677862" y="1002890"/>
          <a:ext cx="11111015" cy="5039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819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139700"/>
            <a:ext cx="9588500" cy="946978"/>
          </a:xfrm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rebuchet MS" panose="020B0603020202020204" pitchFamily="34" charset="0"/>
                <a:ea typeface="Liberation Serif"/>
                <a:cs typeface="Times New Roman" panose="02020603050405020304" pitchFamily="18" charset="0"/>
              </a:rPr>
              <a:t>ТРЕХУРОВНЕВАЯ СИСТЕМА  </a:t>
            </a:r>
            <a:br>
              <a:rPr lang="ru-RU" sz="2800" b="1" dirty="0" smtClean="0">
                <a:solidFill>
                  <a:schemeClr val="tx1"/>
                </a:solidFill>
                <a:latin typeface="Trebuchet MS" panose="020B0603020202020204" pitchFamily="34" charset="0"/>
                <a:ea typeface="Liberation Serif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rebuchet MS" panose="020B0603020202020204" pitchFamily="34" charset="0"/>
                <a:ea typeface="Liberation Serif"/>
                <a:cs typeface="Times New Roman" panose="02020603050405020304" pitchFamily="18" charset="0"/>
              </a:rPr>
              <a:t>оказания </a:t>
            </a:r>
            <a:r>
              <a:rPr lang="ru-RU" sz="2800" b="1" dirty="0">
                <a:solidFill>
                  <a:schemeClr val="tx1"/>
                </a:solidFill>
                <a:latin typeface="Trebuchet MS" panose="020B0603020202020204" pitchFamily="34" charset="0"/>
                <a:ea typeface="Liberation Serif"/>
                <a:cs typeface="Times New Roman" panose="02020603050405020304" pitchFamily="18" charset="0"/>
              </a:rPr>
              <a:t>первичной медико-санитарной помощи</a:t>
            </a:r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  <a:ea typeface="Liberation Serif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500" y="1887794"/>
            <a:ext cx="9588501" cy="433965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ГБУЗ «ДГП №7 ДЗМ» функционирует в рамках трехуровневой системы оказания первичной медико-санитарной помощи.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+mj-lt"/>
                <a:ea typeface="Liberation Serif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своей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структуре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учреждение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имеет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п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одразделения,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необходимые для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выполнения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задач</a:t>
            </a:r>
            <a:r>
              <a:rPr lang="ru-RU" sz="2000" dirty="0">
                <a:latin typeface="+mj-lt"/>
                <a:ea typeface="Liberation Serif"/>
                <a:cs typeface="Times New Roman" panose="02020603050405020304" pitchFamily="18" charset="0"/>
              </a:rPr>
              <a:t> первого и второго уровней оказания первичной медико-санитарной помощи, за исключением КТ и </a:t>
            </a:r>
            <a:r>
              <a:rPr lang="ru-RU" sz="2000" dirty="0" smtClean="0">
                <a:latin typeface="+mj-lt"/>
                <a:ea typeface="Liberation Serif"/>
                <a:cs typeface="Times New Roman" panose="02020603050405020304" pitchFamily="18" charset="0"/>
              </a:rPr>
              <a:t>МРТ.</a:t>
            </a: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+mj-lt"/>
                <a:ea typeface="Liberation Serif"/>
                <a:cs typeface="Times New Roman" panose="02020603050405020304" pitchFamily="18" charset="0"/>
              </a:rPr>
              <a:t>В соответствии с маршрутизацией дети, имеющие показания для проведения КТ, направлялись в ГБУЗ «ДГП №110 ДЗМ»</a:t>
            </a:r>
            <a:r>
              <a:rPr lang="ru-RU" sz="2000" dirty="0" smtClean="0">
                <a:ea typeface="Liberation Serif"/>
                <a:cs typeface="Times New Roman" panose="02020603050405020304" pitchFamily="18" charset="0"/>
              </a:rPr>
              <a:t> и ГБУЗ «ДГКБ св. Владимира ДЗМ»</a:t>
            </a:r>
            <a:r>
              <a:rPr lang="ru-RU" sz="2000" dirty="0" smtClean="0">
                <a:latin typeface="+mj-lt"/>
                <a:ea typeface="Liberation Serif"/>
                <a:cs typeface="Times New Roman" panose="02020603050405020304" pitchFamily="18" charset="0"/>
              </a:rPr>
              <a:t>, дети, нуждающиеся в МРТ -  ГБУЗ «ДГКБ св. Владимира ДЗМ».</a:t>
            </a:r>
            <a:endParaRPr lang="ru-RU" sz="2000" dirty="0" smtClean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 2025 году всем детям, имеющим показания,  данные исследования проведены, отказов по направлению на КТ и МРТ в   ГБУЗ «ДГП № 7 ДЗМ»  не было.</a:t>
            </a:r>
            <a:endParaRPr lang="ru-RU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39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172060" cy="1114697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500" b="1" dirty="0">
                <a:solidFill>
                  <a:schemeClr val="tx1"/>
                </a:solidFill>
              </a:rPr>
              <a:t>Трехуровневая система оказания </a:t>
            </a:r>
            <a:br>
              <a:rPr lang="ru-RU" sz="2500" b="1" dirty="0">
                <a:solidFill>
                  <a:schemeClr val="tx1"/>
                </a:solidFill>
              </a:rPr>
            </a:br>
            <a:r>
              <a:rPr lang="ru-RU" sz="2500" b="1" dirty="0">
                <a:solidFill>
                  <a:schemeClr val="tx1"/>
                </a:solidFill>
              </a:rPr>
              <a:t>медицинской помощи</a:t>
            </a:r>
            <a:endParaRPr lang="ru-RU" sz="25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334" y="1968137"/>
            <a:ext cx="9172060" cy="4136969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	В </a:t>
            </a:r>
            <a:r>
              <a:rPr lang="ru-RU" sz="2000" b="1" dirty="0"/>
              <a:t>Москве начали работу первые специализированные детские центры лечения по трём направлениям: кардиология, кардиохирургия и гастроэнтерология.</a:t>
            </a:r>
            <a:endParaRPr lang="ru-RU" sz="2000" dirty="0"/>
          </a:p>
          <a:p>
            <a:pPr algn="just"/>
            <a:r>
              <a:rPr lang="ru-RU" sz="2000" dirty="0" smtClean="0"/>
              <a:t>	Они </a:t>
            </a:r>
            <a:r>
              <a:rPr lang="ru-RU" sz="2000" dirty="0"/>
              <a:t>открыты в крупнейших многопрофильных стационарах: Морозовской детской городской клинической больнице, Детской городской клинической больнице имени З.А. </a:t>
            </a:r>
            <a:r>
              <a:rPr lang="ru-RU" sz="2000" dirty="0" err="1"/>
              <a:t>Башляевой</a:t>
            </a:r>
            <a:r>
              <a:rPr lang="ru-RU" sz="2000" dirty="0"/>
              <a:t> и Детской городской клинической больнице имени Н.Ф. Филатова, врачи которых обладают самым большим опытом в столице в области диагностики и лечения детей с этими заболеваниями. </a:t>
            </a:r>
            <a:endParaRPr lang="ru-RU" sz="2000" dirty="0" smtClean="0"/>
          </a:p>
          <a:p>
            <a:pPr algn="just"/>
            <a:r>
              <a:rPr lang="ru-RU" sz="2000" dirty="0"/>
              <a:t>	</a:t>
            </a:r>
            <a:r>
              <a:rPr lang="ru-RU" sz="2000" dirty="0" smtClean="0"/>
              <a:t>Теперь </a:t>
            </a:r>
            <a:r>
              <a:rPr lang="ru-RU" sz="2000" dirty="0"/>
              <a:t>наблюдение и все необходимые обследования детей с болезнями сердца и желудочно-кишечного тракта будут проходить на базе ведущих детских клиник Москвы, в амбулаторных условиях, без необходимости госпитализации в стационар.</a:t>
            </a:r>
          </a:p>
        </p:txBody>
      </p:sp>
    </p:spTree>
    <p:extLst>
      <p:ext uri="{BB962C8B-B14F-4D97-AF65-F5344CB8AC3E}">
        <p14:creationId xmlns:p14="http://schemas.microsoft.com/office/powerpoint/2010/main" val="385127528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9658</TotalTime>
  <Words>2388</Words>
  <Application>Microsoft Office PowerPoint</Application>
  <PresentationFormat>Широкоэкранный</PresentationFormat>
  <Paragraphs>278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7" baseType="lpstr">
      <vt:lpstr>Trebuchet MS</vt:lpstr>
      <vt:lpstr>Wingdings 2</vt:lpstr>
      <vt:lpstr>YS Text</vt:lpstr>
      <vt:lpstr>Calibri</vt:lpstr>
      <vt:lpstr>Liberation Serif</vt:lpstr>
      <vt:lpstr>Arial</vt:lpstr>
      <vt:lpstr>Wingdings 3</vt:lpstr>
      <vt:lpstr>Times New Roman</vt:lpstr>
      <vt:lpstr>Грань</vt:lpstr>
      <vt:lpstr>  Государственное бюджетное учреждение здравоохранения города Москвы «Детская городская поликлиника № 7 Департамента здравоохранения города Москвы»  и.о. главного врача Д.Г. Дегтярева   </vt:lpstr>
      <vt:lpstr>Государственного бюджетного учреждения здравоохранения города Москвы «Детская городская поликлиника № 7 Департамента здравоохранения города Москвы»</vt:lpstr>
      <vt:lpstr>СТРУКТУРНЫЕ ПОДРАЗДЕЛЕНИЯ ГБУЗ «ДГП №7 ДЗМ»</vt:lpstr>
      <vt:lpstr>Презентация PowerPoint</vt:lpstr>
      <vt:lpstr>ПОДРАЗДЕЛЕНИЯ ГБУЗ «ДГП №7 ДЗМ» </vt:lpstr>
      <vt:lpstr>КАДРОВЫЙ СОСТАВ ГБУЗ «ДГП №7 ДЗМ»</vt:lpstr>
      <vt:lpstr>УКОМПЛЕКТОВАННОСТЬ КАДРАМИ ГБУЗ «ДГП №7 ДЗМ»</vt:lpstr>
      <vt:lpstr>ТРЕХУРОВНЕВАЯ СИСТЕМА   оказания первичной медико-санитарной помощи.  </vt:lpstr>
      <vt:lpstr>Трехуровневая система оказания  медицинской помощи</vt:lpstr>
      <vt:lpstr>Оказание первичной медицинской помощи осуществляется в соответствии с требованиями Территориальной программы Государственных гарантий:  </vt:lpstr>
      <vt:lpstr>Медицинская помощь  детскому населению района ПЕРОВО </vt:lpstr>
      <vt:lpstr>Укомплектованность  кадрами филиалов  №3 и №4 ГБУЗ «ДГП №7 ДЗМ» в 2025 году </vt:lpstr>
      <vt:lpstr>Укомплектованность кадрами  филиалов  № 3, №4  ГБУЗ «ДГП №7 ДЗМ» 2025 год,  % </vt:lpstr>
      <vt:lpstr>Трехуровневая система оказания  медицинской помощи</vt:lpstr>
      <vt:lpstr>Возрастной состав прикрепленного населения филиалов №3, №4 на 01.12.2025года</vt:lpstr>
      <vt:lpstr>Возрастной состав прикрепленного населения филиалов №3, №4 на 01.12.2025 года  АБС</vt:lpstr>
      <vt:lpstr>Организация работы в период действия режима повышенной готовности по профилактике гриппа, острых респираторных вирусных инфекций и новой коронавирусной инфекции в сезон 2025-2026 г.г. </vt:lpstr>
      <vt:lpstr>Заболеваемость детского населения  ГБУЗ «ДГП №7 ДЗМ»  2023-2025 г.г. </vt:lpstr>
      <vt:lpstr>СТРУКТУРА ПЕРВИЧНОЙ  ЗАБОЛЕВАЕМОСТИ  в ГБУЗ»ДГП №7 ДЗМ» %</vt:lpstr>
      <vt:lpstr>СТРУКТУРА ПЕРВИЧНОЙ  ЗАБОЛЕВАЕМОСТИ  в ГБУЗ»ДГП №7 ДЗМ»ПРОДОЛЖЕНИЕ</vt:lpstr>
      <vt:lpstr>Регистрация новой коронавирусной инфекции  2025 г.</vt:lpstr>
      <vt:lpstr>РАСПРЕДЕЛЕНИЕ ПО ГРУППАМ ЗДОРОВЬЯ 2025 год </vt:lpstr>
      <vt:lpstr>                        ПРОФИЛАКТИЧЕСКИЕ ОСМОТРЫ 2025 год       план/выполнение АБС                 выполнение плана %</vt:lpstr>
      <vt:lpstr>СТРУКТУРА ХРОНИЧЕСКИХ ЗАБОЛЕВАНИЙ АБС 2025 год</vt:lpstr>
      <vt:lpstr>ДИСПАНСЕРНОЕ НАБЛЮДЕНИЕ </vt:lpstr>
      <vt:lpstr>Структура заболеваний, повлекших за собой инвалидность ( 2024-2025 г.г.)</vt:lpstr>
      <vt:lpstr>Льготное лекарственное обеспечение                                  филиалов  №3, №4 и ГБУЗ«ДГП №7 ДЗМ»</vt:lpstr>
      <vt:lpstr>ЛЬГОТНОЕ ЛЕКАРСТВЕННОЕ ОБЕСПЕЧЕНИЕ  НОВОГИРЕЕВО и ГБУЗ «ДГП №7 ДЗМ»</vt:lpstr>
      <vt:lpstr>Компенсационные выплаты   взамен «льготных» рецептов на лекарственные препараты</vt:lpstr>
      <vt:lpstr>БЕСПЛАТНЫЙ ОТПУСК ПРОДУКТОВ ПИТАНИЯ ЛЬГОТНЫМ КАТЕГОРИЯМ ГРАЖДАН</vt:lpstr>
      <vt:lpstr>РАБОТА В КОМИССИИ ПО ДЕЛАМ НЕСОВЕРШЕННОЛЕТНИХ</vt:lpstr>
      <vt:lpstr>Презентация PowerPoint</vt:lpstr>
      <vt:lpstr>Презентация PowerPoint</vt:lpstr>
      <vt:lpstr>Презентация PowerPoint</vt:lpstr>
      <vt:lpstr>«Новый стандарт московских поликлиник» </vt:lpstr>
      <vt:lpstr>Презентация PowerPoint</vt:lpstr>
      <vt:lpstr>«Новый стандарт московских поликлиник»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медицинской помощью детского населения на период капитального ремонта филиал № 1 ГБУЗ «ДГП № 7 ДЗМ»</dc:title>
  <dc:creator>Кац Е.Л.</dc:creator>
  <cp:lastModifiedBy>ЗамГВ</cp:lastModifiedBy>
  <cp:revision>228</cp:revision>
  <cp:lastPrinted>2026-01-26T12:19:58Z</cp:lastPrinted>
  <dcterms:created xsi:type="dcterms:W3CDTF">2019-10-29T16:13:27Z</dcterms:created>
  <dcterms:modified xsi:type="dcterms:W3CDTF">2026-02-03T11:48:11Z</dcterms:modified>
</cp:coreProperties>
</file>